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56" r:id="rId2"/>
    <p:sldId id="371" r:id="rId3"/>
    <p:sldId id="372" r:id="rId4"/>
    <p:sldId id="379" r:id="rId5"/>
    <p:sldId id="386" r:id="rId6"/>
    <p:sldId id="368" r:id="rId7"/>
    <p:sldId id="369" r:id="rId8"/>
    <p:sldId id="378" r:id="rId9"/>
    <p:sldId id="361" r:id="rId10"/>
    <p:sldId id="353" r:id="rId11"/>
    <p:sldId id="321" r:id="rId12"/>
    <p:sldId id="370" r:id="rId13"/>
    <p:sldId id="362" r:id="rId14"/>
    <p:sldId id="380" r:id="rId15"/>
    <p:sldId id="381" r:id="rId16"/>
    <p:sldId id="382" r:id="rId17"/>
    <p:sldId id="383" r:id="rId18"/>
    <p:sldId id="384" r:id="rId19"/>
    <p:sldId id="352" r:id="rId20"/>
    <p:sldId id="367" r:id="rId21"/>
    <p:sldId id="320" r:id="rId22"/>
    <p:sldId id="377" r:id="rId23"/>
    <p:sldId id="366" r:id="rId24"/>
    <p:sldId id="375" r:id="rId25"/>
    <p:sldId id="319" r:id="rId26"/>
    <p:sldId id="365" r:id="rId27"/>
    <p:sldId id="357" r:id="rId28"/>
    <p:sldId id="385" r:id="rId29"/>
    <p:sldId id="318" r:id="rId30"/>
    <p:sldId id="349" r:id="rId31"/>
    <p:sldId id="374" r:id="rId32"/>
    <p:sldId id="350" r:id="rId33"/>
    <p:sldId id="373" r:id="rId34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4" autoAdjust="0"/>
    <p:restoredTop sz="94660" autoAdjust="0"/>
  </p:normalViewPr>
  <p:slideViewPr>
    <p:cSldViewPr>
      <p:cViewPr>
        <p:scale>
          <a:sx n="102" d="100"/>
          <a:sy n="102" d="100"/>
        </p:scale>
        <p:origin x="1656" y="9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gs" Target="tags/tag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ea typeface="微软雅黑" panose="020B0503020204020204" pitchFamily="34" charset="-122"/>
              </a:rPr>
              <a:t>2018/12/27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baseline="0" dirty="0" smtClean="0"/>
              <a:t> </a:t>
            </a:r>
            <a:r>
              <a:rPr lang="zh-CN" altLang="en-US" baseline="0" dirty="0" smtClean="0"/>
              <a:t>简单自我介绍</a:t>
            </a:r>
            <a:endParaRPr lang="en-US" altLang="zh-CN" baseline="0" dirty="0" smtClean="0"/>
          </a:p>
          <a:p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 调查 </a:t>
            </a:r>
            <a:endParaRPr lang="en-US" altLang="zh-CN" baseline="0" dirty="0" smtClean="0"/>
          </a:p>
          <a:p>
            <a:r>
              <a:rPr lang="zh-CN" altLang="en-US" baseline="0" dirty="0" smtClean="0"/>
              <a:t>使用过</a:t>
            </a:r>
            <a:r>
              <a:rPr lang="en-US" altLang="zh-CN" baseline="0" dirty="0" err="1" smtClean="0"/>
              <a:t>webpack</a:t>
            </a:r>
            <a:endParaRPr lang="en-US" altLang="zh-CN" baseline="0" dirty="0" smtClean="0"/>
          </a:p>
          <a:p>
            <a:r>
              <a:rPr lang="zh-CN" altLang="en-US" baseline="0" dirty="0" smtClean="0"/>
              <a:t>独立完成过</a:t>
            </a:r>
            <a:r>
              <a:rPr lang="en-US" altLang="zh-CN" baseline="0" dirty="0" err="1" smtClean="0"/>
              <a:t>webpack</a:t>
            </a:r>
            <a:r>
              <a:rPr lang="zh-CN" altLang="en-US" baseline="0" dirty="0" smtClean="0"/>
              <a:t>配置文件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看完上面的</a:t>
            </a:r>
            <a:r>
              <a:rPr lang="en-US" altLang="zh-CN" dirty="0" err="1" smtClean="0"/>
              <a:t>webpack</a:t>
            </a:r>
            <a:r>
              <a:rPr lang="zh-CN" altLang="en-US" baseline="0" dirty="0" smtClean="0"/>
              <a:t> 打包流程的介绍 是不是对</a:t>
            </a:r>
            <a:r>
              <a:rPr lang="en-US" altLang="zh-CN" baseline="0" dirty="0" err="1" smtClean="0"/>
              <a:t>webpack</a:t>
            </a:r>
            <a:r>
              <a:rPr lang="zh-CN" altLang="en-US" baseline="0" dirty="0" smtClean="0"/>
              <a:t>打包过程有了一些理解呢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dirty="0" smtClean="0"/>
              <a:t>而我们本次分享的重点 则是学习对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有一定的理解和一些自定义化的构建配置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42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720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03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main</a:t>
            </a:r>
            <a:r>
              <a:rPr lang="zh-CN" altLang="en-US" dirty="0" smtClean="0"/>
              <a:t> 单入口静态文件</a:t>
            </a:r>
            <a:endParaRPr lang="en-US" altLang="zh-CN" dirty="0" smtClean="0"/>
          </a:p>
          <a:p>
            <a:r>
              <a:rPr lang="en-US" altLang="zh-CN" dirty="0" smtClean="0"/>
              <a:t>main1</a:t>
            </a:r>
            <a:r>
              <a:rPr lang="zh-CN" altLang="en-US" dirty="0" smtClean="0"/>
              <a:t> 单入口公共库文件</a:t>
            </a:r>
            <a:endParaRPr lang="en-US" altLang="zh-CN" dirty="0" smtClean="0"/>
          </a:p>
          <a:p>
            <a:r>
              <a:rPr lang="en-US" altLang="zh-CN" dirty="0" smtClean="0"/>
              <a:t>main2</a:t>
            </a:r>
            <a:r>
              <a:rPr lang="zh-CN" altLang="en-US" dirty="0" smtClean="0"/>
              <a:t> 单入口异步文件</a:t>
            </a:r>
            <a:endParaRPr lang="en-US" altLang="zh-CN" dirty="0" smtClean="0"/>
          </a:p>
          <a:p>
            <a:r>
              <a:rPr lang="zh-CN" altLang="en-US" dirty="0" smtClean="0"/>
              <a:t>多入口文件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11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演示完第一个</a:t>
            </a:r>
            <a:r>
              <a:rPr lang="en-US" altLang="zh-CN" dirty="0" smtClean="0"/>
              <a:t>case0</a:t>
            </a:r>
            <a:r>
              <a:rPr lang="zh-CN" altLang="en-US" dirty="0" smtClean="0"/>
              <a:t> 之后 告诉大家问什么</a:t>
            </a:r>
            <a:r>
              <a:rPr lang="zh-CN" altLang="en-US" dirty="0" smtClean="0"/>
              <a:t>要单独将</a:t>
            </a:r>
            <a:r>
              <a:rPr lang="en-US" altLang="zh-CN" dirty="0" smtClean="0"/>
              <a:t>manifest</a:t>
            </a:r>
            <a:r>
              <a:rPr lang="zh-CN" altLang="en-US" dirty="0" smtClean="0"/>
              <a:t>文件提出来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每次修改文件之后 </a:t>
            </a:r>
            <a:r>
              <a:rPr lang="en-US" altLang="zh-CN" dirty="0" smtClean="0"/>
              <a:t>manifest&amp;</a:t>
            </a:r>
            <a:r>
              <a:rPr lang="zh-CN" altLang="en-US" dirty="0" smtClean="0"/>
              <a:t>修改文件会发生变化 而并不会影响其他文件 </a:t>
            </a:r>
            <a:endParaRPr lang="en-US" altLang="zh-CN" dirty="0" smtClean="0"/>
          </a:p>
          <a:p>
            <a:r>
              <a:rPr lang="zh-CN" altLang="en-US" dirty="0" smtClean="0"/>
              <a:t>为了提高打包效率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21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637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920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6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异步加载并发请求量指的是异步请求文件 如果大于该数则进行单独的文件拆分 如果小于该值则进行异步文件合并减少请求量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避免划分</a:t>
            </a:r>
            <a:r>
              <a:rPr lang="en-US" altLang="zh-CN" dirty="0" smtClean="0"/>
              <a:t>chunks</a:t>
            </a:r>
            <a:r>
              <a:rPr lang="zh-CN" altLang="en-US" dirty="0" smtClean="0"/>
              <a:t>过细 增加无畏的请求量 大家都知道页面请求量大很影响用户使用体验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36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42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去看代码  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结构、解释、 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outdated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为啥打包后文件这么小  这就要涉及到后面要讲的优化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378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55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自定义组件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函数分为必要和非必要两部分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非必要组件是指被大部分页面使用，但在入口文件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entry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中未被引入的模块  多次引入会造成不少浪费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业务代码我们一般是按照页面的划分来进行打包 懒加载实现的页面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webpack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默认都会将其打包成独立的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chunk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  <a:cs typeface="+mn-cs"/>
              </a:rPr>
              <a:t>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08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71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72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706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大家可以看出使用一个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字段 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就帮我们添加了很多插件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3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本次分享只是讲解了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打包的其中一小部分 还有很多很好用的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和插件大家可以课后了解一下</a:t>
            </a:r>
            <a:endParaRPr lang="en-US" altLang="zh-CN" dirty="0" smtClean="0"/>
          </a:p>
          <a:p>
            <a:r>
              <a:rPr lang="zh-CN" altLang="en-US" dirty="0" smtClean="0"/>
              <a:t>下面展示的是今天课程中带出的相关内容 感兴趣可以继续学习 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后面也附上了相关文档 后续发到群里面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有问题可以提问，尽力帮大家解决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880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67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378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52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98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32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有没有对这种页面结构写法很熟悉</a:t>
            </a:r>
            <a:endParaRPr lang="en-US" altLang="zh-CN" dirty="0" smtClean="0"/>
          </a:p>
          <a:p>
            <a:r>
              <a:rPr lang="zh-CN" altLang="en-US" dirty="0" smtClean="0"/>
              <a:t>大量的组件框架引用 有用的没用的一堆</a:t>
            </a:r>
            <a:endParaRPr lang="en-US" altLang="zh-CN" dirty="0" smtClean="0"/>
          </a:p>
          <a:p>
            <a:r>
              <a:rPr lang="zh-CN" altLang="en-US" dirty="0" smtClean="0"/>
              <a:t>注释写的很</a:t>
            </a:r>
            <a:r>
              <a:rPr lang="zh-CN" altLang="en-US" dirty="0" smtClean="0"/>
              <a:t>清楚，另有企图的不法分子盯上 提供了很大的方便  系统安全受到威胁</a:t>
            </a:r>
            <a:endParaRPr lang="en-US" altLang="zh-CN" dirty="0" smtClean="0"/>
          </a:p>
          <a:p>
            <a:r>
              <a:rPr lang="zh-CN" altLang="en-US" dirty="0" smtClean="0"/>
              <a:t>开发更改重新刷新页面操作</a:t>
            </a:r>
            <a:r>
              <a:rPr lang="zh-CN" altLang="en-US" dirty="0" smtClean="0"/>
              <a:t>繁琐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大家应该都知道 近几年前端发展速度极快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7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前端页面效果越来越酷炫、功能越来越复杂</a:t>
            </a:r>
            <a:endParaRPr lang="en-US" altLang="zh-CN" dirty="0" smtClean="0"/>
          </a:p>
          <a:p>
            <a:r>
              <a:rPr lang="zh-CN" altLang="en-US" dirty="0" smtClean="0"/>
              <a:t>而前端工程师们为了更方便的开发提高开发效率进行了一系列</a:t>
            </a:r>
            <a:r>
              <a:rPr lang="en-US" altLang="zh-CN" dirty="0" smtClean="0"/>
              <a:t>de</a:t>
            </a:r>
            <a:r>
              <a:rPr lang="zh-CN" altLang="en-US" dirty="0" smtClean="0"/>
              <a:t>探索</a:t>
            </a:r>
            <a:endParaRPr lang="en-US" altLang="zh-CN" dirty="0" smtClean="0"/>
          </a:p>
          <a:p>
            <a:r>
              <a:rPr lang="zh-CN" altLang="en-US" dirty="0" smtClean="0"/>
              <a:t>模块化思想的提出啊 复杂的程序分割成更小的文件</a:t>
            </a:r>
            <a:endParaRPr lang="en-US" altLang="zh-CN" dirty="0" smtClean="0"/>
          </a:p>
          <a:p>
            <a:r>
              <a:rPr lang="zh-CN" altLang="en-US" dirty="0" smtClean="0"/>
              <a:t>这些年优秀的框架层出不穷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angular</a:t>
            </a:r>
          </a:p>
          <a:p>
            <a:r>
              <a:rPr lang="en-US" altLang="zh-CN" dirty="0" smtClean="0"/>
              <a:t>es6</a:t>
            </a:r>
            <a:r>
              <a:rPr lang="zh-CN" altLang="en-US" dirty="0" smtClean="0"/>
              <a:t>这种在</a:t>
            </a:r>
            <a:r>
              <a:rPr lang="en-US" altLang="zh-CN" dirty="0" err="1" smtClean="0"/>
              <a:t>javascript</a:t>
            </a:r>
            <a:r>
              <a:rPr lang="zh-CN" altLang="en-US" dirty="0" smtClean="0"/>
              <a:t>基础上拓展的新的语法规范</a:t>
            </a:r>
            <a:endParaRPr lang="en-US" altLang="zh-CN" dirty="0" smtClean="0"/>
          </a:p>
          <a:p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sass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处理器等等等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所有的事物都是具有双面性的  有利有弊</a:t>
            </a:r>
            <a:endParaRPr lang="en-US" altLang="zh-CN" dirty="0" smtClean="0"/>
          </a:p>
          <a:p>
            <a:r>
              <a:rPr lang="zh-CN" altLang="en-US" dirty="0" smtClean="0"/>
              <a:t>大大提高开发效率 的同时 又为后期维护造成了困扰 因为利用这些工具的文件往往不能直接被浏览器识别 需要手动处理 很影响开发进度 而在这一个环境背景下 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产生</a:t>
            </a:r>
            <a:r>
              <a:rPr lang="en-US" altLang="zh-CN" dirty="0" smtClean="0"/>
              <a:t>……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68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来看一下官方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介绍图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webpack</a:t>
            </a:r>
            <a:r>
              <a:rPr lang="zh-CN" altLang="en-US" dirty="0" smtClean="0"/>
              <a:t>为我们做了哪些事情呢</a:t>
            </a:r>
            <a:endParaRPr lang="en-US" altLang="zh-CN" dirty="0" smtClean="0"/>
          </a:p>
          <a:p>
            <a:r>
              <a:rPr lang="zh-CN" altLang="en-US" dirty="0" smtClean="0"/>
              <a:t>我们往下看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2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为我们做了哪些事情呢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可以大致分为下面四类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公共代码抽离、没有用到的代码不进行打包 减少代码量</a:t>
            </a:r>
            <a:endParaRPr lang="en-US" altLang="zh-CN" dirty="0" smtClean="0"/>
          </a:p>
          <a:p>
            <a:r>
              <a:rPr lang="en-US" altLang="zh-CN" dirty="0" smtClean="0"/>
              <a:t>babel-loader</a:t>
            </a:r>
          </a:p>
          <a:p>
            <a:r>
              <a:rPr lang="en-US" altLang="zh-CN" dirty="0" smtClean="0"/>
              <a:t>sass-loader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style-loader</a:t>
            </a:r>
          </a:p>
          <a:p>
            <a:r>
              <a:rPr lang="en-US" altLang="zh-CN" dirty="0" err="1" smtClean="0"/>
              <a:t>uglifyplugin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使用前后有什么变化么  我们详细来举些例子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18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 前后都解决了哪些问题呢  我简单的总结了一下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代码量庞大 维护难度系数大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请求数增多、页面加载缓慢 用户体验差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页面有缓存 优先读取缓存内容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网站安全性低 容易被攻击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 开发效率低下 大部分时间浪费在切换操作上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09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baseline="0" dirty="0" smtClean="0"/>
              <a:t> 从入口文件开始递归的建立一个依赖关系图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dirty="0" smtClean="0"/>
              <a:t>涉及到的所有文件内容都将被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封装为独立的模块函数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在按照我们设置的配置文件 进行模块函数的封装打包成一个个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最终通过</a:t>
            </a:r>
            <a:r>
              <a:rPr lang="en-US" altLang="zh-CN" dirty="0" smtClean="0"/>
              <a:t>script</a:t>
            </a:r>
            <a:r>
              <a:rPr lang="zh-CN" altLang="en-US" dirty="0" smtClean="0"/>
              <a:t>标签引入的形式注入到相应的模板视图文件中也就是我们常见的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 通过依赖第一步生成的</a:t>
            </a:r>
            <a:r>
              <a:rPr lang="en-US" altLang="zh-CN" dirty="0" smtClean="0"/>
              <a:t>manifest</a:t>
            </a:r>
            <a:r>
              <a:rPr lang="zh-CN" altLang="en-US" dirty="0" smtClean="0"/>
              <a:t>文件 管理文件的运行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我们可控可配置的一般是第二三步骤 我们详细的看一下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20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ea typeface="微软雅黑" panose="020B0503020204020204" pitchFamily="34" charset="-122"/>
              </a:defRPr>
            </a:lvl1pPr>
            <a:lvl2pPr>
              <a:defRPr sz="2800">
                <a:ea typeface="微软雅黑" panose="020B0503020204020204" pitchFamily="34" charset="-122"/>
              </a:defRPr>
            </a:lvl2pPr>
            <a:lvl3pPr>
              <a:defRPr sz="2400">
                <a:ea typeface="微软雅黑" panose="020B0503020204020204" pitchFamily="34" charset="-122"/>
              </a:defRPr>
            </a:lvl3pPr>
            <a:lvl4pPr>
              <a:defRPr sz="2000">
                <a:ea typeface="微软雅黑" panose="020B0503020204020204" pitchFamily="34" charset="-122"/>
              </a:defRPr>
            </a:lvl4pPr>
            <a:lvl5pPr>
              <a:defRPr sz="2000"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5940152" y="343584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jp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2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7.xml"/><Relationship Id="rId2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8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2.png"/><Relationship Id="rId5" Type="http://schemas.openxmlformats.org/officeDocument/2006/relationships/image" Target="../media/image49.png"/><Relationship Id="rId6" Type="http://schemas.openxmlformats.org/officeDocument/2006/relationships/hyperlink" Target="https://msdn.microsoft.com/en-us/commandline/wsl/about" TargetMode="External"/><Relationship Id="rId7" Type="http://schemas.openxmlformats.org/officeDocument/2006/relationships/image" Target="../media/image50.png"/><Relationship Id="rId1" Type="http://schemas.openxmlformats.org/officeDocument/2006/relationships/themeOverride" Target="../theme/themeOverride19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02D772B-8ADE-4B4F-B6A7-8D2025349E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195198" y="50967"/>
            <a:ext cx="6855716" cy="59963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8587EE6-0E7B-440D-A07C-EB547A7F3241}"/>
              </a:ext>
            </a:extLst>
          </p:cNvPr>
          <p:cNvSpPr/>
          <p:nvPr/>
        </p:nvSpPr>
        <p:spPr>
          <a:xfrm>
            <a:off x="2563212" y="1347614"/>
            <a:ext cx="44632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webpack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xmlns="" id="{0F22BCC6-7EEB-4EFD-86C5-E7D46232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3663644"/>
            <a:ext cx="45340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8" algn="ctr"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魏继阳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AB4BB523-BD9B-45BC-AF5A-7300C2F1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2518145"/>
            <a:ext cx="45327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chunk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相关分享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AC883BD-9700-4D04-81C8-EAEDEC04E4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25291" y="-1175029"/>
            <a:ext cx="6855716" cy="59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>
          <a:xfrm>
            <a:off x="857880" y="200199"/>
            <a:ext cx="28500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打包过程示意图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CBB67F3-F2DB-4CD4-A57C-6DE21F0DB5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590932" y="627031"/>
            <a:ext cx="6855716" cy="599634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CB684424-19FD-4256-820F-34FDE4EE7F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4790388" y="-2068058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616" y="964277"/>
            <a:ext cx="4709596" cy="4083918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74798" y="1489489"/>
            <a:ext cx="141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构建阶段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79165" y="2854482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构建阶段</a:t>
            </a:r>
            <a:endParaRPr kumimoji="1"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393730" y="42194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产出阶段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75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BE1021D1-EB82-447B-8893-3D3A82C495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3478C2E1-9276-4EFD-A061-203CECAD46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57345" y="-1391053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8576F878-D961-4975-B42B-95BEF48C727F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xmlns="" id="{41ECE763-AED7-4F9D-B764-CA20B8789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什么是 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chunk</a:t>
            </a: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246791" y="1690963"/>
            <a:ext cx="8821873" cy="3041027"/>
            <a:chOff x="-353600" y="2428875"/>
            <a:chExt cx="11762497" cy="3959225"/>
          </a:xfrm>
        </p:grpSpPr>
        <p:grpSp>
          <p:nvGrpSpPr>
            <p:cNvPr id="7" name="组合 6"/>
            <p:cNvGrpSpPr/>
            <p:nvPr/>
          </p:nvGrpSpPr>
          <p:grpSpPr>
            <a:xfrm>
              <a:off x="2996986" y="2428875"/>
              <a:ext cx="6198028" cy="3022800"/>
              <a:chOff x="2525905" y="2179178"/>
              <a:chExt cx="3073408" cy="1498912"/>
            </a:xfrm>
          </p:grpSpPr>
          <p:sp>
            <p:nvSpPr>
              <p:cNvPr id="29" name="任意多边形: 形状 28"/>
              <p:cNvSpPr/>
              <p:nvPr/>
            </p:nvSpPr>
            <p:spPr>
              <a:xfrm>
                <a:off x="2650085" y="2303359"/>
                <a:ext cx="2825048" cy="1374731"/>
              </a:xfrm>
              <a:custGeom>
                <a:avLst/>
                <a:gdLst>
                  <a:gd name="connsiteX0" fmla="*/ 1412524 w 2825048"/>
                  <a:gd name="connsiteY0" fmla="*/ 0 h 1412523"/>
                  <a:gd name="connsiteX1" fmla="*/ 2817755 w 2825048"/>
                  <a:gd name="connsiteY1" fmla="*/ 1268102 h 1412523"/>
                  <a:gd name="connsiteX2" fmla="*/ 2825048 w 2825048"/>
                  <a:gd name="connsiteY2" fmla="*/ 1412523 h 1412523"/>
                  <a:gd name="connsiteX3" fmla="*/ 0 w 2825048"/>
                  <a:gd name="connsiteY3" fmla="*/ 1412523 h 1412523"/>
                  <a:gd name="connsiteX4" fmla="*/ 7293 w 2825048"/>
                  <a:gd name="connsiteY4" fmla="*/ 1268102 h 1412523"/>
                  <a:gd name="connsiteX5" fmla="*/ 1412524 w 2825048"/>
                  <a:gd name="connsiteY5" fmla="*/ 0 h 141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5048" h="1412523">
                    <a:moveTo>
                      <a:pt x="1412524" y="0"/>
                    </a:moveTo>
                    <a:cubicBezTo>
                      <a:pt x="2143882" y="0"/>
                      <a:pt x="2745420" y="555828"/>
                      <a:pt x="2817755" y="1268102"/>
                    </a:cubicBezTo>
                    <a:lnTo>
                      <a:pt x="2825048" y="1412523"/>
                    </a:lnTo>
                    <a:lnTo>
                      <a:pt x="0" y="1412523"/>
                    </a:lnTo>
                    <a:lnTo>
                      <a:pt x="7293" y="1268102"/>
                    </a:lnTo>
                    <a:cubicBezTo>
                      <a:pt x="79628" y="555828"/>
                      <a:pt x="681166" y="0"/>
                      <a:pt x="1412524" y="0"/>
                    </a:cubicBez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2525905" y="2179178"/>
                <a:ext cx="3073408" cy="1498911"/>
              </a:xfrm>
              <a:custGeom>
                <a:avLst/>
                <a:gdLst>
                  <a:gd name="connsiteX0" fmla="*/ 1536704 w 3073408"/>
                  <a:gd name="connsiteY0" fmla="*/ 0 h 2949228"/>
                  <a:gd name="connsiteX1" fmla="*/ 3065474 w 3073408"/>
                  <a:gd name="connsiteY1" fmla="*/ 1379585 h 2949228"/>
                  <a:gd name="connsiteX2" fmla="*/ 3073408 w 3073408"/>
                  <a:gd name="connsiteY2" fmla="*/ 1536703 h 2949228"/>
                  <a:gd name="connsiteX3" fmla="*/ 2949228 w 3073408"/>
                  <a:gd name="connsiteY3" fmla="*/ 1536703 h 2949228"/>
                  <a:gd name="connsiteX4" fmla="*/ 2949228 w 3073408"/>
                  <a:gd name="connsiteY4" fmla="*/ 1536704 h 2949228"/>
                  <a:gd name="connsiteX5" fmla="*/ 1536704 w 3073408"/>
                  <a:gd name="connsiteY5" fmla="*/ 2949228 h 2949228"/>
                  <a:gd name="connsiteX6" fmla="*/ 124180 w 3073408"/>
                  <a:gd name="connsiteY6" fmla="*/ 1536704 h 2949228"/>
                  <a:gd name="connsiteX7" fmla="*/ 124180 w 3073408"/>
                  <a:gd name="connsiteY7" fmla="*/ 1536703 h 2949228"/>
                  <a:gd name="connsiteX8" fmla="*/ 0 w 3073408"/>
                  <a:gd name="connsiteY8" fmla="*/ 1536703 h 2949228"/>
                  <a:gd name="connsiteX9" fmla="*/ 7934 w 3073408"/>
                  <a:gd name="connsiteY9" fmla="*/ 1379585 h 2949228"/>
                  <a:gd name="connsiteX10" fmla="*/ 1536704 w 3073408"/>
                  <a:gd name="connsiteY10" fmla="*/ 0 h 2949228"/>
                  <a:gd name="connsiteX0" fmla="*/ 1536704 w 3073408"/>
                  <a:gd name="connsiteY0" fmla="*/ 0 h 1536704"/>
                  <a:gd name="connsiteX1" fmla="*/ 3065474 w 3073408"/>
                  <a:gd name="connsiteY1" fmla="*/ 1379585 h 1536704"/>
                  <a:gd name="connsiteX2" fmla="*/ 3073408 w 3073408"/>
                  <a:gd name="connsiteY2" fmla="*/ 1536703 h 1536704"/>
                  <a:gd name="connsiteX3" fmla="*/ 2949228 w 3073408"/>
                  <a:gd name="connsiteY3" fmla="*/ 1536703 h 1536704"/>
                  <a:gd name="connsiteX4" fmla="*/ 2949228 w 3073408"/>
                  <a:gd name="connsiteY4" fmla="*/ 1536704 h 1536704"/>
                  <a:gd name="connsiteX5" fmla="*/ 124180 w 3073408"/>
                  <a:gd name="connsiteY5" fmla="*/ 1536704 h 1536704"/>
                  <a:gd name="connsiteX6" fmla="*/ 124180 w 3073408"/>
                  <a:gd name="connsiteY6" fmla="*/ 1536703 h 1536704"/>
                  <a:gd name="connsiteX7" fmla="*/ 0 w 3073408"/>
                  <a:gd name="connsiteY7" fmla="*/ 1536703 h 1536704"/>
                  <a:gd name="connsiteX8" fmla="*/ 7934 w 3073408"/>
                  <a:gd name="connsiteY8" fmla="*/ 1379585 h 1536704"/>
                  <a:gd name="connsiteX9" fmla="*/ 1536704 w 3073408"/>
                  <a:gd name="connsiteY9" fmla="*/ 0 h 153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3408" h="1536704">
                    <a:moveTo>
                      <a:pt x="1536704" y="0"/>
                    </a:moveTo>
                    <a:cubicBezTo>
                      <a:pt x="2332359" y="0"/>
                      <a:pt x="2986780" y="604693"/>
                      <a:pt x="3065474" y="1379585"/>
                    </a:cubicBezTo>
                    <a:lnTo>
                      <a:pt x="3073408" y="1536703"/>
                    </a:lnTo>
                    <a:lnTo>
                      <a:pt x="2949228" y="1536703"/>
                    </a:lnTo>
                    <a:lnTo>
                      <a:pt x="2949228" y="1536704"/>
                    </a:lnTo>
                    <a:lnTo>
                      <a:pt x="124180" y="1536704"/>
                    </a:lnTo>
                    <a:lnTo>
                      <a:pt x="124180" y="1536703"/>
                    </a:lnTo>
                    <a:lnTo>
                      <a:pt x="0" y="1536703"/>
                    </a:lnTo>
                    <a:lnTo>
                      <a:pt x="7934" y="1379585"/>
                    </a:lnTo>
                    <a:cubicBezTo>
                      <a:pt x="86629" y="604693"/>
                      <a:pt x="741050" y="0"/>
                      <a:pt x="1536704" y="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85000"/>
                    <a:alpha val="48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椭圆 7"/>
            <p:cNvSpPr/>
            <p:nvPr/>
          </p:nvSpPr>
          <p:spPr>
            <a:xfrm>
              <a:off x="4108360" y="2970282"/>
              <a:ext cx="3975278" cy="3417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858182" y="3946565"/>
              <a:ext cx="3073408" cy="1505110"/>
              <a:chOff x="2525905" y="2179178"/>
              <a:chExt cx="3073408" cy="1536704"/>
            </a:xfrm>
          </p:grpSpPr>
          <p:sp>
            <p:nvSpPr>
              <p:cNvPr id="27" name="任意多边形: 形状 26"/>
              <p:cNvSpPr/>
              <p:nvPr/>
            </p:nvSpPr>
            <p:spPr>
              <a:xfrm>
                <a:off x="2650085" y="2303359"/>
                <a:ext cx="2825048" cy="1412523"/>
              </a:xfrm>
              <a:custGeom>
                <a:avLst/>
                <a:gdLst>
                  <a:gd name="connsiteX0" fmla="*/ 1412524 w 2825048"/>
                  <a:gd name="connsiteY0" fmla="*/ 0 h 1412523"/>
                  <a:gd name="connsiteX1" fmla="*/ 2817755 w 2825048"/>
                  <a:gd name="connsiteY1" fmla="*/ 1268102 h 1412523"/>
                  <a:gd name="connsiteX2" fmla="*/ 2825048 w 2825048"/>
                  <a:gd name="connsiteY2" fmla="*/ 1412523 h 1412523"/>
                  <a:gd name="connsiteX3" fmla="*/ 0 w 2825048"/>
                  <a:gd name="connsiteY3" fmla="*/ 1412523 h 1412523"/>
                  <a:gd name="connsiteX4" fmla="*/ 7293 w 2825048"/>
                  <a:gd name="connsiteY4" fmla="*/ 1268102 h 1412523"/>
                  <a:gd name="connsiteX5" fmla="*/ 1412524 w 2825048"/>
                  <a:gd name="connsiteY5" fmla="*/ 0 h 141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5048" h="1412523">
                    <a:moveTo>
                      <a:pt x="1412524" y="0"/>
                    </a:moveTo>
                    <a:cubicBezTo>
                      <a:pt x="2143882" y="0"/>
                      <a:pt x="2745420" y="555828"/>
                      <a:pt x="2817755" y="1268102"/>
                    </a:cubicBezTo>
                    <a:lnTo>
                      <a:pt x="2825048" y="1412523"/>
                    </a:lnTo>
                    <a:lnTo>
                      <a:pt x="0" y="1412523"/>
                    </a:lnTo>
                    <a:lnTo>
                      <a:pt x="7293" y="1268102"/>
                    </a:lnTo>
                    <a:cubicBezTo>
                      <a:pt x="79628" y="555828"/>
                      <a:pt x="681166" y="0"/>
                      <a:pt x="1412524" y="0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2525905" y="2179178"/>
                <a:ext cx="3073408" cy="1536704"/>
              </a:xfrm>
              <a:custGeom>
                <a:avLst/>
                <a:gdLst>
                  <a:gd name="connsiteX0" fmla="*/ 1536704 w 3073408"/>
                  <a:gd name="connsiteY0" fmla="*/ 0 h 2949228"/>
                  <a:gd name="connsiteX1" fmla="*/ 3065474 w 3073408"/>
                  <a:gd name="connsiteY1" fmla="*/ 1379585 h 2949228"/>
                  <a:gd name="connsiteX2" fmla="*/ 3073408 w 3073408"/>
                  <a:gd name="connsiteY2" fmla="*/ 1536703 h 2949228"/>
                  <a:gd name="connsiteX3" fmla="*/ 2949228 w 3073408"/>
                  <a:gd name="connsiteY3" fmla="*/ 1536703 h 2949228"/>
                  <a:gd name="connsiteX4" fmla="*/ 2949228 w 3073408"/>
                  <a:gd name="connsiteY4" fmla="*/ 1536704 h 2949228"/>
                  <a:gd name="connsiteX5" fmla="*/ 1536704 w 3073408"/>
                  <a:gd name="connsiteY5" fmla="*/ 2949228 h 2949228"/>
                  <a:gd name="connsiteX6" fmla="*/ 124180 w 3073408"/>
                  <a:gd name="connsiteY6" fmla="*/ 1536704 h 2949228"/>
                  <a:gd name="connsiteX7" fmla="*/ 124180 w 3073408"/>
                  <a:gd name="connsiteY7" fmla="*/ 1536703 h 2949228"/>
                  <a:gd name="connsiteX8" fmla="*/ 0 w 3073408"/>
                  <a:gd name="connsiteY8" fmla="*/ 1536703 h 2949228"/>
                  <a:gd name="connsiteX9" fmla="*/ 7934 w 3073408"/>
                  <a:gd name="connsiteY9" fmla="*/ 1379585 h 2949228"/>
                  <a:gd name="connsiteX10" fmla="*/ 1536704 w 3073408"/>
                  <a:gd name="connsiteY10" fmla="*/ 0 h 2949228"/>
                  <a:gd name="connsiteX0" fmla="*/ 1536704 w 3073408"/>
                  <a:gd name="connsiteY0" fmla="*/ 0 h 1536704"/>
                  <a:gd name="connsiteX1" fmla="*/ 3065474 w 3073408"/>
                  <a:gd name="connsiteY1" fmla="*/ 1379585 h 1536704"/>
                  <a:gd name="connsiteX2" fmla="*/ 3073408 w 3073408"/>
                  <a:gd name="connsiteY2" fmla="*/ 1536703 h 1536704"/>
                  <a:gd name="connsiteX3" fmla="*/ 2949228 w 3073408"/>
                  <a:gd name="connsiteY3" fmla="*/ 1536703 h 1536704"/>
                  <a:gd name="connsiteX4" fmla="*/ 2949228 w 3073408"/>
                  <a:gd name="connsiteY4" fmla="*/ 1536704 h 1536704"/>
                  <a:gd name="connsiteX5" fmla="*/ 124180 w 3073408"/>
                  <a:gd name="connsiteY5" fmla="*/ 1536704 h 1536704"/>
                  <a:gd name="connsiteX6" fmla="*/ 124180 w 3073408"/>
                  <a:gd name="connsiteY6" fmla="*/ 1536703 h 1536704"/>
                  <a:gd name="connsiteX7" fmla="*/ 0 w 3073408"/>
                  <a:gd name="connsiteY7" fmla="*/ 1536703 h 1536704"/>
                  <a:gd name="connsiteX8" fmla="*/ 7934 w 3073408"/>
                  <a:gd name="connsiteY8" fmla="*/ 1379585 h 1536704"/>
                  <a:gd name="connsiteX9" fmla="*/ 1536704 w 3073408"/>
                  <a:gd name="connsiteY9" fmla="*/ 0 h 153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3408" h="1536704">
                    <a:moveTo>
                      <a:pt x="1536704" y="0"/>
                    </a:moveTo>
                    <a:cubicBezTo>
                      <a:pt x="2332359" y="0"/>
                      <a:pt x="2986780" y="604693"/>
                      <a:pt x="3065474" y="1379585"/>
                    </a:cubicBezTo>
                    <a:lnTo>
                      <a:pt x="3073408" y="1536703"/>
                    </a:lnTo>
                    <a:lnTo>
                      <a:pt x="2949228" y="1536703"/>
                    </a:lnTo>
                    <a:lnTo>
                      <a:pt x="2949228" y="1536704"/>
                    </a:lnTo>
                    <a:lnTo>
                      <a:pt x="124180" y="1536704"/>
                    </a:lnTo>
                    <a:lnTo>
                      <a:pt x="124180" y="1536703"/>
                    </a:lnTo>
                    <a:lnTo>
                      <a:pt x="0" y="1536703"/>
                    </a:lnTo>
                    <a:lnTo>
                      <a:pt x="7934" y="1379585"/>
                    </a:lnTo>
                    <a:cubicBezTo>
                      <a:pt x="86629" y="604693"/>
                      <a:pt x="741050" y="0"/>
                      <a:pt x="1536704" y="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592037" y="3946565"/>
              <a:ext cx="3073408" cy="1542988"/>
              <a:chOff x="2525905" y="2179178"/>
              <a:chExt cx="3073408" cy="1575377"/>
            </a:xfrm>
          </p:grpSpPr>
          <p:sp>
            <p:nvSpPr>
              <p:cNvPr id="25" name="任意多边形: 形状 24"/>
              <p:cNvSpPr/>
              <p:nvPr/>
            </p:nvSpPr>
            <p:spPr>
              <a:xfrm>
                <a:off x="2669320" y="2342033"/>
                <a:ext cx="2825048" cy="1412522"/>
              </a:xfrm>
              <a:custGeom>
                <a:avLst/>
                <a:gdLst>
                  <a:gd name="connsiteX0" fmla="*/ 1412524 w 2825048"/>
                  <a:gd name="connsiteY0" fmla="*/ 0 h 1412523"/>
                  <a:gd name="connsiteX1" fmla="*/ 2817755 w 2825048"/>
                  <a:gd name="connsiteY1" fmla="*/ 1268102 h 1412523"/>
                  <a:gd name="connsiteX2" fmla="*/ 2825048 w 2825048"/>
                  <a:gd name="connsiteY2" fmla="*/ 1412523 h 1412523"/>
                  <a:gd name="connsiteX3" fmla="*/ 0 w 2825048"/>
                  <a:gd name="connsiteY3" fmla="*/ 1412523 h 1412523"/>
                  <a:gd name="connsiteX4" fmla="*/ 7293 w 2825048"/>
                  <a:gd name="connsiteY4" fmla="*/ 1268102 h 1412523"/>
                  <a:gd name="connsiteX5" fmla="*/ 1412524 w 2825048"/>
                  <a:gd name="connsiteY5" fmla="*/ 0 h 141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5048" h="1412523">
                    <a:moveTo>
                      <a:pt x="1412524" y="0"/>
                    </a:moveTo>
                    <a:cubicBezTo>
                      <a:pt x="2143882" y="0"/>
                      <a:pt x="2745420" y="555828"/>
                      <a:pt x="2817755" y="1268102"/>
                    </a:cubicBezTo>
                    <a:lnTo>
                      <a:pt x="2825048" y="1412523"/>
                    </a:lnTo>
                    <a:lnTo>
                      <a:pt x="0" y="1412523"/>
                    </a:lnTo>
                    <a:lnTo>
                      <a:pt x="7293" y="1268102"/>
                    </a:lnTo>
                    <a:cubicBezTo>
                      <a:pt x="79628" y="555828"/>
                      <a:pt x="681166" y="0"/>
                      <a:pt x="1412524" y="0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2525905" y="2179178"/>
                <a:ext cx="3073408" cy="1536704"/>
              </a:xfrm>
              <a:custGeom>
                <a:avLst/>
                <a:gdLst>
                  <a:gd name="connsiteX0" fmla="*/ 1536704 w 3073408"/>
                  <a:gd name="connsiteY0" fmla="*/ 0 h 2949228"/>
                  <a:gd name="connsiteX1" fmla="*/ 3065474 w 3073408"/>
                  <a:gd name="connsiteY1" fmla="*/ 1379585 h 2949228"/>
                  <a:gd name="connsiteX2" fmla="*/ 3073408 w 3073408"/>
                  <a:gd name="connsiteY2" fmla="*/ 1536703 h 2949228"/>
                  <a:gd name="connsiteX3" fmla="*/ 2949228 w 3073408"/>
                  <a:gd name="connsiteY3" fmla="*/ 1536703 h 2949228"/>
                  <a:gd name="connsiteX4" fmla="*/ 2949228 w 3073408"/>
                  <a:gd name="connsiteY4" fmla="*/ 1536704 h 2949228"/>
                  <a:gd name="connsiteX5" fmla="*/ 1536704 w 3073408"/>
                  <a:gd name="connsiteY5" fmla="*/ 2949228 h 2949228"/>
                  <a:gd name="connsiteX6" fmla="*/ 124180 w 3073408"/>
                  <a:gd name="connsiteY6" fmla="*/ 1536704 h 2949228"/>
                  <a:gd name="connsiteX7" fmla="*/ 124180 w 3073408"/>
                  <a:gd name="connsiteY7" fmla="*/ 1536703 h 2949228"/>
                  <a:gd name="connsiteX8" fmla="*/ 0 w 3073408"/>
                  <a:gd name="connsiteY8" fmla="*/ 1536703 h 2949228"/>
                  <a:gd name="connsiteX9" fmla="*/ 7934 w 3073408"/>
                  <a:gd name="connsiteY9" fmla="*/ 1379585 h 2949228"/>
                  <a:gd name="connsiteX10" fmla="*/ 1536704 w 3073408"/>
                  <a:gd name="connsiteY10" fmla="*/ 0 h 2949228"/>
                  <a:gd name="connsiteX0" fmla="*/ 1536704 w 3073408"/>
                  <a:gd name="connsiteY0" fmla="*/ 0 h 1536704"/>
                  <a:gd name="connsiteX1" fmla="*/ 3065474 w 3073408"/>
                  <a:gd name="connsiteY1" fmla="*/ 1379585 h 1536704"/>
                  <a:gd name="connsiteX2" fmla="*/ 3073408 w 3073408"/>
                  <a:gd name="connsiteY2" fmla="*/ 1536703 h 1536704"/>
                  <a:gd name="connsiteX3" fmla="*/ 2949228 w 3073408"/>
                  <a:gd name="connsiteY3" fmla="*/ 1536703 h 1536704"/>
                  <a:gd name="connsiteX4" fmla="*/ 2949228 w 3073408"/>
                  <a:gd name="connsiteY4" fmla="*/ 1536704 h 1536704"/>
                  <a:gd name="connsiteX5" fmla="*/ 124180 w 3073408"/>
                  <a:gd name="connsiteY5" fmla="*/ 1536704 h 1536704"/>
                  <a:gd name="connsiteX6" fmla="*/ 124180 w 3073408"/>
                  <a:gd name="connsiteY6" fmla="*/ 1536703 h 1536704"/>
                  <a:gd name="connsiteX7" fmla="*/ 0 w 3073408"/>
                  <a:gd name="connsiteY7" fmla="*/ 1536703 h 1536704"/>
                  <a:gd name="connsiteX8" fmla="*/ 7934 w 3073408"/>
                  <a:gd name="connsiteY8" fmla="*/ 1379585 h 1536704"/>
                  <a:gd name="connsiteX9" fmla="*/ 1536704 w 3073408"/>
                  <a:gd name="connsiteY9" fmla="*/ 0 h 153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3408" h="1536704">
                    <a:moveTo>
                      <a:pt x="1536704" y="0"/>
                    </a:moveTo>
                    <a:cubicBezTo>
                      <a:pt x="2332359" y="0"/>
                      <a:pt x="2986780" y="604693"/>
                      <a:pt x="3065474" y="1379585"/>
                    </a:cubicBezTo>
                    <a:lnTo>
                      <a:pt x="3073408" y="1536703"/>
                    </a:lnTo>
                    <a:lnTo>
                      <a:pt x="2949228" y="1536703"/>
                    </a:lnTo>
                    <a:lnTo>
                      <a:pt x="2949228" y="1536704"/>
                    </a:lnTo>
                    <a:lnTo>
                      <a:pt x="124180" y="1536704"/>
                    </a:lnTo>
                    <a:lnTo>
                      <a:pt x="124180" y="1536703"/>
                    </a:lnTo>
                    <a:lnTo>
                      <a:pt x="0" y="1536703"/>
                    </a:lnTo>
                    <a:lnTo>
                      <a:pt x="7934" y="1379585"/>
                    </a:lnTo>
                    <a:cubicBezTo>
                      <a:pt x="86629" y="604693"/>
                      <a:pt x="741050" y="0"/>
                      <a:pt x="1536704" y="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706813" y="4222169"/>
              <a:ext cx="2852861" cy="1242171"/>
              <a:chOff x="2640681" y="2805953"/>
              <a:chExt cx="2852861" cy="1242171"/>
            </a:xfrm>
          </p:grpSpPr>
          <p:sp>
            <p:nvSpPr>
              <p:cNvPr id="20" name="任意多边形: 形状 19"/>
              <p:cNvSpPr>
                <a:spLocks/>
              </p:cNvSpPr>
              <p:nvPr/>
            </p:nvSpPr>
            <p:spPr bwMode="auto">
              <a:xfrm>
                <a:off x="4933416" y="3432164"/>
                <a:ext cx="560126" cy="615958"/>
              </a:xfrm>
              <a:custGeom>
                <a:avLst/>
                <a:gdLst>
                  <a:gd name="T0" fmla="*/ 120 w 132"/>
                  <a:gd name="T1" fmla="*/ 119 h 145"/>
                  <a:gd name="T2" fmla="*/ 97 w 132"/>
                  <a:gd name="T3" fmla="*/ 108 h 145"/>
                  <a:gd name="T4" fmla="*/ 90 w 132"/>
                  <a:gd name="T5" fmla="*/ 103 h 145"/>
                  <a:gd name="T6" fmla="*/ 99 w 132"/>
                  <a:gd name="T7" fmla="*/ 105 h 145"/>
                  <a:gd name="T8" fmla="*/ 95 w 132"/>
                  <a:gd name="T9" fmla="*/ 91 h 145"/>
                  <a:gd name="T10" fmla="*/ 106 w 132"/>
                  <a:gd name="T11" fmla="*/ 97 h 145"/>
                  <a:gd name="T12" fmla="*/ 101 w 132"/>
                  <a:gd name="T13" fmla="*/ 84 h 145"/>
                  <a:gd name="T14" fmla="*/ 109 w 132"/>
                  <a:gd name="T15" fmla="*/ 89 h 145"/>
                  <a:gd name="T16" fmla="*/ 106 w 132"/>
                  <a:gd name="T17" fmla="*/ 75 h 145"/>
                  <a:gd name="T18" fmla="*/ 117 w 132"/>
                  <a:gd name="T19" fmla="*/ 75 h 145"/>
                  <a:gd name="T20" fmla="*/ 108 w 132"/>
                  <a:gd name="T21" fmla="*/ 65 h 145"/>
                  <a:gd name="T22" fmla="*/ 120 w 132"/>
                  <a:gd name="T23" fmla="*/ 60 h 145"/>
                  <a:gd name="T24" fmla="*/ 106 w 132"/>
                  <a:gd name="T25" fmla="*/ 41 h 145"/>
                  <a:gd name="T26" fmla="*/ 70 w 132"/>
                  <a:gd name="T27" fmla="*/ 0 h 145"/>
                  <a:gd name="T28" fmla="*/ 65 w 132"/>
                  <a:gd name="T29" fmla="*/ 0 h 145"/>
                  <a:gd name="T30" fmla="*/ 60 w 132"/>
                  <a:gd name="T31" fmla="*/ 0 h 145"/>
                  <a:gd name="T32" fmla="*/ 23 w 132"/>
                  <a:gd name="T33" fmla="*/ 41 h 145"/>
                  <a:gd name="T34" fmla="*/ 10 w 132"/>
                  <a:gd name="T35" fmla="*/ 60 h 145"/>
                  <a:gd name="T36" fmla="*/ 22 w 132"/>
                  <a:gd name="T37" fmla="*/ 65 h 145"/>
                  <a:gd name="T38" fmla="*/ 13 w 132"/>
                  <a:gd name="T39" fmla="*/ 75 h 145"/>
                  <a:gd name="T40" fmla="*/ 24 w 132"/>
                  <a:gd name="T41" fmla="*/ 75 h 145"/>
                  <a:gd name="T42" fmla="*/ 20 w 132"/>
                  <a:gd name="T43" fmla="*/ 89 h 145"/>
                  <a:gd name="T44" fmla="*/ 29 w 132"/>
                  <a:gd name="T45" fmla="*/ 84 h 145"/>
                  <a:gd name="T46" fmla="*/ 23 w 132"/>
                  <a:gd name="T47" fmla="*/ 97 h 145"/>
                  <a:gd name="T48" fmla="*/ 34 w 132"/>
                  <a:gd name="T49" fmla="*/ 91 h 145"/>
                  <a:gd name="T50" fmla="*/ 31 w 132"/>
                  <a:gd name="T51" fmla="*/ 105 h 145"/>
                  <a:gd name="T52" fmla="*/ 40 w 132"/>
                  <a:gd name="T53" fmla="*/ 103 h 145"/>
                  <a:gd name="T54" fmla="*/ 32 w 132"/>
                  <a:gd name="T55" fmla="*/ 108 h 145"/>
                  <a:gd name="T56" fmla="*/ 7 w 132"/>
                  <a:gd name="T57" fmla="*/ 117 h 145"/>
                  <a:gd name="T58" fmla="*/ 0 w 132"/>
                  <a:gd name="T59" fmla="*/ 121 h 145"/>
                  <a:gd name="T60" fmla="*/ 0 w 132"/>
                  <a:gd name="T61" fmla="*/ 145 h 145"/>
                  <a:gd name="T62" fmla="*/ 65 w 132"/>
                  <a:gd name="T63" fmla="*/ 145 h 145"/>
                  <a:gd name="T64" fmla="*/ 130 w 132"/>
                  <a:gd name="T65" fmla="*/ 145 h 145"/>
                  <a:gd name="T66" fmla="*/ 130 w 132"/>
                  <a:gd name="T67" fmla="*/ 130 h 145"/>
                  <a:gd name="T68" fmla="*/ 120 w 132"/>
                  <a:gd name="T69" fmla="*/ 11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2" h="145">
                    <a:moveTo>
                      <a:pt x="120" y="119"/>
                    </a:moveTo>
                    <a:cubicBezTo>
                      <a:pt x="112" y="115"/>
                      <a:pt x="105" y="111"/>
                      <a:pt x="97" y="108"/>
                    </a:cubicBezTo>
                    <a:cubicBezTo>
                      <a:pt x="94" y="107"/>
                      <a:pt x="91" y="105"/>
                      <a:pt x="90" y="103"/>
                    </a:cubicBezTo>
                    <a:cubicBezTo>
                      <a:pt x="92" y="104"/>
                      <a:pt x="95" y="105"/>
                      <a:pt x="99" y="105"/>
                    </a:cubicBezTo>
                    <a:cubicBezTo>
                      <a:pt x="97" y="100"/>
                      <a:pt x="96" y="95"/>
                      <a:pt x="95" y="91"/>
                    </a:cubicBezTo>
                    <a:cubicBezTo>
                      <a:pt x="98" y="94"/>
                      <a:pt x="102" y="96"/>
                      <a:pt x="106" y="97"/>
                    </a:cubicBezTo>
                    <a:cubicBezTo>
                      <a:pt x="104" y="93"/>
                      <a:pt x="102" y="88"/>
                      <a:pt x="101" y="84"/>
                    </a:cubicBezTo>
                    <a:cubicBezTo>
                      <a:pt x="103" y="86"/>
                      <a:pt x="106" y="88"/>
                      <a:pt x="109" y="89"/>
                    </a:cubicBezTo>
                    <a:cubicBezTo>
                      <a:pt x="107" y="84"/>
                      <a:pt x="106" y="79"/>
                      <a:pt x="106" y="75"/>
                    </a:cubicBezTo>
                    <a:cubicBezTo>
                      <a:pt x="109" y="76"/>
                      <a:pt x="113" y="75"/>
                      <a:pt x="117" y="75"/>
                    </a:cubicBezTo>
                    <a:cubicBezTo>
                      <a:pt x="113" y="71"/>
                      <a:pt x="110" y="68"/>
                      <a:pt x="108" y="65"/>
                    </a:cubicBezTo>
                    <a:cubicBezTo>
                      <a:pt x="111" y="64"/>
                      <a:pt x="115" y="63"/>
                      <a:pt x="120" y="60"/>
                    </a:cubicBezTo>
                    <a:cubicBezTo>
                      <a:pt x="112" y="57"/>
                      <a:pt x="108" y="49"/>
                      <a:pt x="106" y="41"/>
                    </a:cubicBezTo>
                    <a:cubicBezTo>
                      <a:pt x="104" y="19"/>
                      <a:pt x="90" y="2"/>
                      <a:pt x="7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39" y="2"/>
                      <a:pt x="26" y="19"/>
                      <a:pt x="23" y="41"/>
                    </a:cubicBezTo>
                    <a:cubicBezTo>
                      <a:pt x="21" y="49"/>
                      <a:pt x="18" y="57"/>
                      <a:pt x="10" y="60"/>
                    </a:cubicBezTo>
                    <a:cubicBezTo>
                      <a:pt x="14" y="63"/>
                      <a:pt x="18" y="64"/>
                      <a:pt x="22" y="65"/>
                    </a:cubicBezTo>
                    <a:cubicBezTo>
                      <a:pt x="20" y="68"/>
                      <a:pt x="17" y="71"/>
                      <a:pt x="13" y="75"/>
                    </a:cubicBezTo>
                    <a:cubicBezTo>
                      <a:pt x="16" y="75"/>
                      <a:pt x="20" y="76"/>
                      <a:pt x="24" y="75"/>
                    </a:cubicBezTo>
                    <a:cubicBezTo>
                      <a:pt x="23" y="79"/>
                      <a:pt x="22" y="84"/>
                      <a:pt x="20" y="89"/>
                    </a:cubicBezTo>
                    <a:cubicBezTo>
                      <a:pt x="23" y="88"/>
                      <a:pt x="26" y="86"/>
                      <a:pt x="29" y="84"/>
                    </a:cubicBezTo>
                    <a:cubicBezTo>
                      <a:pt x="27" y="88"/>
                      <a:pt x="25" y="93"/>
                      <a:pt x="23" y="97"/>
                    </a:cubicBezTo>
                    <a:cubicBezTo>
                      <a:pt x="28" y="96"/>
                      <a:pt x="31" y="94"/>
                      <a:pt x="34" y="91"/>
                    </a:cubicBezTo>
                    <a:cubicBezTo>
                      <a:pt x="34" y="95"/>
                      <a:pt x="32" y="100"/>
                      <a:pt x="31" y="105"/>
                    </a:cubicBezTo>
                    <a:cubicBezTo>
                      <a:pt x="34" y="105"/>
                      <a:pt x="37" y="104"/>
                      <a:pt x="40" y="103"/>
                    </a:cubicBezTo>
                    <a:cubicBezTo>
                      <a:pt x="38" y="105"/>
                      <a:pt x="36" y="107"/>
                      <a:pt x="32" y="108"/>
                    </a:cubicBezTo>
                    <a:cubicBezTo>
                      <a:pt x="24" y="111"/>
                      <a:pt x="15" y="114"/>
                      <a:pt x="7" y="117"/>
                    </a:cubicBezTo>
                    <a:cubicBezTo>
                      <a:pt x="5" y="118"/>
                      <a:pt x="2" y="120"/>
                      <a:pt x="0" y="12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65" y="145"/>
                      <a:pt x="65" y="145"/>
                      <a:pt x="65" y="145"/>
                    </a:cubicBezTo>
                    <a:cubicBezTo>
                      <a:pt x="130" y="145"/>
                      <a:pt x="130" y="145"/>
                      <a:pt x="130" y="145"/>
                    </a:cubicBezTo>
                    <a:cubicBezTo>
                      <a:pt x="130" y="145"/>
                      <a:pt x="132" y="135"/>
                      <a:pt x="130" y="130"/>
                    </a:cubicBezTo>
                    <a:cubicBezTo>
                      <a:pt x="129" y="128"/>
                      <a:pt x="126" y="123"/>
                      <a:pt x="120" y="1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任意多边形: 形状 20"/>
              <p:cNvSpPr>
                <a:spLocks/>
              </p:cNvSpPr>
              <p:nvPr/>
            </p:nvSpPr>
            <p:spPr bwMode="auto">
              <a:xfrm>
                <a:off x="2640681" y="3370930"/>
                <a:ext cx="587143" cy="677194"/>
              </a:xfrm>
              <a:custGeom>
                <a:avLst/>
                <a:gdLst>
                  <a:gd name="T0" fmla="*/ 101 w 138"/>
                  <a:gd name="T1" fmla="*/ 124 h 159"/>
                  <a:gd name="T2" fmla="*/ 90 w 138"/>
                  <a:gd name="T3" fmla="*/ 109 h 159"/>
                  <a:gd name="T4" fmla="*/ 102 w 138"/>
                  <a:gd name="T5" fmla="*/ 92 h 159"/>
                  <a:gd name="T6" fmla="*/ 108 w 138"/>
                  <a:gd name="T7" fmla="*/ 88 h 159"/>
                  <a:gd name="T8" fmla="*/ 112 w 138"/>
                  <a:gd name="T9" fmla="*/ 79 h 159"/>
                  <a:gd name="T10" fmla="*/ 112 w 138"/>
                  <a:gd name="T11" fmla="*/ 68 h 159"/>
                  <a:gd name="T12" fmla="*/ 110 w 138"/>
                  <a:gd name="T13" fmla="*/ 61 h 159"/>
                  <a:gd name="T14" fmla="*/ 97 w 138"/>
                  <a:gd name="T15" fmla="*/ 30 h 159"/>
                  <a:gd name="T16" fmla="*/ 93 w 138"/>
                  <a:gd name="T17" fmla="*/ 26 h 159"/>
                  <a:gd name="T18" fmla="*/ 69 w 138"/>
                  <a:gd name="T19" fmla="*/ 1 h 159"/>
                  <a:gd name="T20" fmla="*/ 63 w 138"/>
                  <a:gd name="T21" fmla="*/ 3 h 159"/>
                  <a:gd name="T22" fmla="*/ 69 w 138"/>
                  <a:gd name="T23" fmla="*/ 9 h 159"/>
                  <a:gd name="T24" fmla="*/ 69 w 138"/>
                  <a:gd name="T25" fmla="*/ 15 h 159"/>
                  <a:gd name="T26" fmla="*/ 69 w 138"/>
                  <a:gd name="T27" fmla="*/ 15 h 159"/>
                  <a:gd name="T28" fmla="*/ 45 w 138"/>
                  <a:gd name="T29" fmla="*/ 9 h 159"/>
                  <a:gd name="T30" fmla="*/ 51 w 138"/>
                  <a:gd name="T31" fmla="*/ 22 h 159"/>
                  <a:gd name="T32" fmla="*/ 41 w 138"/>
                  <a:gd name="T33" fmla="*/ 12 h 159"/>
                  <a:gd name="T34" fmla="*/ 40 w 138"/>
                  <a:gd name="T35" fmla="*/ 31 h 159"/>
                  <a:gd name="T36" fmla="*/ 28 w 138"/>
                  <a:gd name="T37" fmla="*/ 59 h 159"/>
                  <a:gd name="T38" fmla="*/ 28 w 138"/>
                  <a:gd name="T39" fmla="*/ 61 h 159"/>
                  <a:gd name="T40" fmla="*/ 26 w 138"/>
                  <a:gd name="T41" fmla="*/ 68 h 159"/>
                  <a:gd name="T42" fmla="*/ 26 w 138"/>
                  <a:gd name="T43" fmla="*/ 79 h 159"/>
                  <a:gd name="T44" fmla="*/ 31 w 138"/>
                  <a:gd name="T45" fmla="*/ 88 h 159"/>
                  <a:gd name="T46" fmla="*/ 36 w 138"/>
                  <a:gd name="T47" fmla="*/ 92 h 159"/>
                  <a:gd name="T48" fmla="*/ 49 w 138"/>
                  <a:gd name="T49" fmla="*/ 109 h 159"/>
                  <a:gd name="T50" fmla="*/ 38 w 138"/>
                  <a:gd name="T51" fmla="*/ 124 h 159"/>
                  <a:gd name="T52" fmla="*/ 0 w 138"/>
                  <a:gd name="T53" fmla="*/ 142 h 159"/>
                  <a:gd name="T54" fmla="*/ 0 w 138"/>
                  <a:gd name="T55" fmla="*/ 159 h 159"/>
                  <a:gd name="T56" fmla="*/ 138 w 138"/>
                  <a:gd name="T57" fmla="*/ 159 h 159"/>
                  <a:gd name="T58" fmla="*/ 138 w 138"/>
                  <a:gd name="T59" fmla="*/ 141 h 159"/>
                  <a:gd name="T60" fmla="*/ 101 w 138"/>
                  <a:gd name="T6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59">
                    <a:moveTo>
                      <a:pt x="101" y="124"/>
                    </a:moveTo>
                    <a:cubicBezTo>
                      <a:pt x="93" y="121"/>
                      <a:pt x="91" y="116"/>
                      <a:pt x="90" y="109"/>
                    </a:cubicBezTo>
                    <a:cubicBezTo>
                      <a:pt x="95" y="105"/>
                      <a:pt x="99" y="99"/>
                      <a:pt x="102" y="92"/>
                    </a:cubicBezTo>
                    <a:cubicBezTo>
                      <a:pt x="105" y="92"/>
                      <a:pt x="107" y="90"/>
                      <a:pt x="108" y="88"/>
                    </a:cubicBezTo>
                    <a:cubicBezTo>
                      <a:pt x="110" y="86"/>
                      <a:pt x="111" y="82"/>
                      <a:pt x="112" y="79"/>
                    </a:cubicBezTo>
                    <a:cubicBezTo>
                      <a:pt x="113" y="75"/>
                      <a:pt x="113" y="71"/>
                      <a:pt x="112" y="68"/>
                    </a:cubicBezTo>
                    <a:cubicBezTo>
                      <a:pt x="112" y="65"/>
                      <a:pt x="111" y="63"/>
                      <a:pt x="110" y="61"/>
                    </a:cubicBezTo>
                    <a:cubicBezTo>
                      <a:pt x="109" y="49"/>
                      <a:pt x="104" y="38"/>
                      <a:pt x="97" y="30"/>
                    </a:cubicBezTo>
                    <a:cubicBezTo>
                      <a:pt x="96" y="29"/>
                      <a:pt x="94" y="27"/>
                      <a:pt x="93" y="26"/>
                    </a:cubicBezTo>
                    <a:cubicBezTo>
                      <a:pt x="98" y="12"/>
                      <a:pt x="86" y="0"/>
                      <a:pt x="69" y="1"/>
                    </a:cubicBezTo>
                    <a:cubicBezTo>
                      <a:pt x="67" y="2"/>
                      <a:pt x="65" y="2"/>
                      <a:pt x="63" y="3"/>
                    </a:cubicBezTo>
                    <a:cubicBezTo>
                      <a:pt x="65" y="4"/>
                      <a:pt x="68" y="6"/>
                      <a:pt x="69" y="9"/>
                    </a:cubicBezTo>
                    <a:cubicBezTo>
                      <a:pt x="70" y="11"/>
                      <a:pt x="70" y="13"/>
                      <a:pt x="69" y="15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3" y="0"/>
                      <a:pt x="45" y="4"/>
                      <a:pt x="45" y="9"/>
                    </a:cubicBezTo>
                    <a:cubicBezTo>
                      <a:pt x="49" y="13"/>
                      <a:pt x="51" y="16"/>
                      <a:pt x="51" y="22"/>
                    </a:cubicBezTo>
                    <a:cubicBezTo>
                      <a:pt x="45" y="22"/>
                      <a:pt x="43" y="18"/>
                      <a:pt x="41" y="12"/>
                    </a:cubicBezTo>
                    <a:cubicBezTo>
                      <a:pt x="39" y="19"/>
                      <a:pt x="38" y="25"/>
                      <a:pt x="40" y="31"/>
                    </a:cubicBezTo>
                    <a:cubicBezTo>
                      <a:pt x="34" y="38"/>
                      <a:pt x="29" y="49"/>
                      <a:pt x="28" y="59"/>
                    </a:cubicBezTo>
                    <a:cubicBezTo>
                      <a:pt x="28" y="60"/>
                      <a:pt x="28" y="60"/>
                      <a:pt x="28" y="61"/>
                    </a:cubicBezTo>
                    <a:cubicBezTo>
                      <a:pt x="27" y="63"/>
                      <a:pt x="27" y="65"/>
                      <a:pt x="26" y="68"/>
                    </a:cubicBezTo>
                    <a:cubicBezTo>
                      <a:pt x="26" y="71"/>
                      <a:pt x="26" y="75"/>
                      <a:pt x="26" y="79"/>
                    </a:cubicBezTo>
                    <a:cubicBezTo>
                      <a:pt x="27" y="82"/>
                      <a:pt x="29" y="86"/>
                      <a:pt x="31" y="88"/>
                    </a:cubicBezTo>
                    <a:cubicBezTo>
                      <a:pt x="32" y="90"/>
                      <a:pt x="34" y="92"/>
                      <a:pt x="36" y="92"/>
                    </a:cubicBezTo>
                    <a:cubicBezTo>
                      <a:pt x="39" y="99"/>
                      <a:pt x="43" y="105"/>
                      <a:pt x="49" y="109"/>
                    </a:cubicBezTo>
                    <a:cubicBezTo>
                      <a:pt x="48" y="116"/>
                      <a:pt x="45" y="121"/>
                      <a:pt x="38" y="124"/>
                    </a:cubicBezTo>
                    <a:cubicBezTo>
                      <a:pt x="25" y="129"/>
                      <a:pt x="8" y="132"/>
                      <a:pt x="0" y="142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38" y="159"/>
                      <a:pt x="138" y="159"/>
                      <a:pt x="138" y="15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0" y="132"/>
                      <a:pt x="114" y="129"/>
                      <a:pt x="101" y="1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任意多边形: 形状 21"/>
              <p:cNvSpPr>
                <a:spLocks/>
              </p:cNvSpPr>
              <p:nvPr/>
            </p:nvSpPr>
            <p:spPr bwMode="auto">
              <a:xfrm>
                <a:off x="3227823" y="3376333"/>
                <a:ext cx="556524" cy="671791"/>
              </a:xfrm>
              <a:custGeom>
                <a:avLst/>
                <a:gdLst>
                  <a:gd name="T0" fmla="*/ 112 w 131"/>
                  <a:gd name="T1" fmla="*/ 128 h 158"/>
                  <a:gd name="T2" fmla="*/ 111 w 131"/>
                  <a:gd name="T3" fmla="*/ 127 h 158"/>
                  <a:gd name="T4" fmla="*/ 105 w 131"/>
                  <a:gd name="T5" fmla="*/ 95 h 158"/>
                  <a:gd name="T6" fmla="*/ 104 w 131"/>
                  <a:gd name="T7" fmla="*/ 96 h 158"/>
                  <a:gd name="T8" fmla="*/ 68 w 131"/>
                  <a:gd name="T9" fmla="*/ 0 h 158"/>
                  <a:gd name="T10" fmla="*/ 35 w 131"/>
                  <a:gd name="T11" fmla="*/ 101 h 158"/>
                  <a:gd name="T12" fmla="*/ 47 w 131"/>
                  <a:gd name="T13" fmla="*/ 111 h 158"/>
                  <a:gd name="T14" fmla="*/ 36 w 131"/>
                  <a:gd name="T15" fmla="*/ 124 h 158"/>
                  <a:gd name="T16" fmla="*/ 0 w 131"/>
                  <a:gd name="T17" fmla="*/ 140 h 158"/>
                  <a:gd name="T18" fmla="*/ 0 w 131"/>
                  <a:gd name="T19" fmla="*/ 158 h 158"/>
                  <a:gd name="T20" fmla="*/ 131 w 131"/>
                  <a:gd name="T21" fmla="*/ 158 h 158"/>
                  <a:gd name="T22" fmla="*/ 131 w 131"/>
                  <a:gd name="T23" fmla="*/ 136 h 158"/>
                  <a:gd name="T24" fmla="*/ 112 w 131"/>
                  <a:gd name="T25" fmla="*/ 12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158">
                    <a:moveTo>
                      <a:pt x="112" y="128"/>
                    </a:moveTo>
                    <a:cubicBezTo>
                      <a:pt x="112" y="128"/>
                      <a:pt x="112" y="127"/>
                      <a:pt x="111" y="127"/>
                    </a:cubicBezTo>
                    <a:cubicBezTo>
                      <a:pt x="105" y="117"/>
                      <a:pt x="91" y="112"/>
                      <a:pt x="105" y="95"/>
                    </a:cubicBezTo>
                    <a:cubicBezTo>
                      <a:pt x="105" y="96"/>
                      <a:pt x="105" y="96"/>
                      <a:pt x="104" y="96"/>
                    </a:cubicBezTo>
                    <a:cubicBezTo>
                      <a:pt x="131" y="63"/>
                      <a:pt x="104" y="0"/>
                      <a:pt x="68" y="0"/>
                    </a:cubicBezTo>
                    <a:cubicBezTo>
                      <a:pt x="30" y="0"/>
                      <a:pt x="1" y="70"/>
                      <a:pt x="35" y="101"/>
                    </a:cubicBezTo>
                    <a:cubicBezTo>
                      <a:pt x="39" y="105"/>
                      <a:pt x="43" y="108"/>
                      <a:pt x="47" y="111"/>
                    </a:cubicBezTo>
                    <a:cubicBezTo>
                      <a:pt x="46" y="116"/>
                      <a:pt x="43" y="121"/>
                      <a:pt x="36" y="124"/>
                    </a:cubicBezTo>
                    <a:cubicBezTo>
                      <a:pt x="24" y="129"/>
                      <a:pt x="8" y="131"/>
                      <a:pt x="0" y="14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131" y="158"/>
                      <a:pt x="131" y="158"/>
                      <a:pt x="131" y="15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26" y="133"/>
                      <a:pt x="119" y="130"/>
                      <a:pt x="112" y="1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: 形状 22"/>
              <p:cNvSpPr>
                <a:spLocks/>
              </p:cNvSpPr>
              <p:nvPr/>
            </p:nvSpPr>
            <p:spPr bwMode="auto">
              <a:xfrm>
                <a:off x="3784347" y="3401547"/>
                <a:ext cx="556524" cy="646577"/>
              </a:xfrm>
              <a:custGeom>
                <a:avLst/>
                <a:gdLst>
                  <a:gd name="T0" fmla="*/ 121 w 131"/>
                  <a:gd name="T1" fmla="*/ 123 h 152"/>
                  <a:gd name="T2" fmla="*/ 110 w 131"/>
                  <a:gd name="T3" fmla="*/ 119 h 152"/>
                  <a:gd name="T4" fmla="*/ 108 w 131"/>
                  <a:gd name="T5" fmla="*/ 119 h 152"/>
                  <a:gd name="T6" fmla="*/ 110 w 131"/>
                  <a:gd name="T7" fmla="*/ 117 h 152"/>
                  <a:gd name="T8" fmla="*/ 120 w 131"/>
                  <a:gd name="T9" fmla="*/ 94 h 152"/>
                  <a:gd name="T10" fmla="*/ 110 w 131"/>
                  <a:gd name="T11" fmla="*/ 99 h 152"/>
                  <a:gd name="T12" fmla="*/ 110 w 131"/>
                  <a:gd name="T13" fmla="*/ 94 h 152"/>
                  <a:gd name="T14" fmla="*/ 117 w 131"/>
                  <a:gd name="T15" fmla="*/ 70 h 152"/>
                  <a:gd name="T16" fmla="*/ 110 w 131"/>
                  <a:gd name="T17" fmla="*/ 34 h 152"/>
                  <a:gd name="T18" fmla="*/ 100 w 131"/>
                  <a:gd name="T19" fmla="*/ 17 h 152"/>
                  <a:gd name="T20" fmla="*/ 89 w 131"/>
                  <a:gd name="T21" fmla="*/ 7 h 152"/>
                  <a:gd name="T22" fmla="*/ 79 w 131"/>
                  <a:gd name="T23" fmla="*/ 2 h 152"/>
                  <a:gd name="T24" fmla="*/ 74 w 131"/>
                  <a:gd name="T25" fmla="*/ 1 h 152"/>
                  <a:gd name="T26" fmla="*/ 67 w 131"/>
                  <a:gd name="T27" fmla="*/ 0 h 152"/>
                  <a:gd name="T28" fmla="*/ 66 w 131"/>
                  <a:gd name="T29" fmla="*/ 0 h 152"/>
                  <a:gd name="T30" fmla="*/ 60 w 131"/>
                  <a:gd name="T31" fmla="*/ 0 h 152"/>
                  <a:gd name="T32" fmla="*/ 55 w 131"/>
                  <a:gd name="T33" fmla="*/ 2 h 152"/>
                  <a:gd name="T34" fmla="*/ 44 w 131"/>
                  <a:gd name="T35" fmla="*/ 7 h 152"/>
                  <a:gd name="T36" fmla="*/ 34 w 131"/>
                  <a:gd name="T37" fmla="*/ 16 h 152"/>
                  <a:gd name="T38" fmla="*/ 24 w 131"/>
                  <a:gd name="T39" fmla="*/ 33 h 152"/>
                  <a:gd name="T40" fmla="*/ 17 w 131"/>
                  <a:gd name="T41" fmla="*/ 70 h 152"/>
                  <a:gd name="T42" fmla="*/ 24 w 131"/>
                  <a:gd name="T43" fmla="*/ 93 h 152"/>
                  <a:gd name="T44" fmla="*/ 24 w 131"/>
                  <a:gd name="T45" fmla="*/ 99 h 152"/>
                  <a:gd name="T46" fmla="*/ 14 w 131"/>
                  <a:gd name="T47" fmla="*/ 94 h 152"/>
                  <a:gd name="T48" fmla="*/ 24 w 131"/>
                  <a:gd name="T49" fmla="*/ 116 h 152"/>
                  <a:gd name="T50" fmla="*/ 26 w 131"/>
                  <a:gd name="T51" fmla="*/ 119 h 152"/>
                  <a:gd name="T52" fmla="*/ 24 w 131"/>
                  <a:gd name="T53" fmla="*/ 119 h 152"/>
                  <a:gd name="T54" fmla="*/ 13 w 131"/>
                  <a:gd name="T55" fmla="*/ 123 h 152"/>
                  <a:gd name="T56" fmla="*/ 3 w 131"/>
                  <a:gd name="T57" fmla="*/ 128 h 152"/>
                  <a:gd name="T58" fmla="*/ 0 w 131"/>
                  <a:gd name="T59" fmla="*/ 130 h 152"/>
                  <a:gd name="T60" fmla="*/ 0 w 131"/>
                  <a:gd name="T61" fmla="*/ 152 h 152"/>
                  <a:gd name="T62" fmla="*/ 131 w 131"/>
                  <a:gd name="T63" fmla="*/ 152 h 152"/>
                  <a:gd name="T64" fmla="*/ 131 w 131"/>
                  <a:gd name="T65" fmla="*/ 128 h 152"/>
                  <a:gd name="T66" fmla="*/ 121 w 131"/>
                  <a:gd name="T67" fmla="*/ 1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1" h="152">
                    <a:moveTo>
                      <a:pt x="121" y="123"/>
                    </a:moveTo>
                    <a:cubicBezTo>
                      <a:pt x="117" y="122"/>
                      <a:pt x="114" y="120"/>
                      <a:pt x="110" y="119"/>
                    </a:cubicBezTo>
                    <a:cubicBezTo>
                      <a:pt x="108" y="119"/>
                      <a:pt x="108" y="119"/>
                      <a:pt x="108" y="119"/>
                    </a:cubicBezTo>
                    <a:cubicBezTo>
                      <a:pt x="109" y="118"/>
                      <a:pt x="110" y="117"/>
                      <a:pt x="110" y="117"/>
                    </a:cubicBezTo>
                    <a:cubicBezTo>
                      <a:pt x="115" y="111"/>
                      <a:pt x="119" y="104"/>
                      <a:pt x="120" y="94"/>
                    </a:cubicBezTo>
                    <a:cubicBezTo>
                      <a:pt x="115" y="97"/>
                      <a:pt x="112" y="99"/>
                      <a:pt x="110" y="99"/>
                    </a:cubicBezTo>
                    <a:cubicBezTo>
                      <a:pt x="106" y="101"/>
                      <a:pt x="108" y="99"/>
                      <a:pt x="110" y="94"/>
                    </a:cubicBezTo>
                    <a:cubicBezTo>
                      <a:pt x="113" y="89"/>
                      <a:pt x="116" y="81"/>
                      <a:pt x="117" y="70"/>
                    </a:cubicBezTo>
                    <a:cubicBezTo>
                      <a:pt x="118" y="60"/>
                      <a:pt x="116" y="46"/>
                      <a:pt x="110" y="34"/>
                    </a:cubicBezTo>
                    <a:cubicBezTo>
                      <a:pt x="108" y="28"/>
                      <a:pt x="104" y="22"/>
                      <a:pt x="100" y="17"/>
                    </a:cubicBezTo>
                    <a:cubicBezTo>
                      <a:pt x="97" y="13"/>
                      <a:pt x="93" y="10"/>
                      <a:pt x="89" y="7"/>
                    </a:cubicBezTo>
                    <a:cubicBezTo>
                      <a:pt x="86" y="5"/>
                      <a:pt x="83" y="3"/>
                      <a:pt x="79" y="2"/>
                    </a:cubicBezTo>
                    <a:cubicBezTo>
                      <a:pt x="77" y="1"/>
                      <a:pt x="76" y="1"/>
                      <a:pt x="74" y="1"/>
                    </a:cubicBezTo>
                    <a:cubicBezTo>
                      <a:pt x="72" y="0"/>
                      <a:pt x="69" y="0"/>
                      <a:pt x="67" y="0"/>
                    </a:cubicBezTo>
                    <a:cubicBezTo>
                      <a:pt x="67" y="0"/>
                      <a:pt x="67" y="0"/>
                      <a:pt x="66" y="0"/>
                    </a:cubicBezTo>
                    <a:cubicBezTo>
                      <a:pt x="64" y="0"/>
                      <a:pt x="62" y="0"/>
                      <a:pt x="60" y="0"/>
                    </a:cubicBezTo>
                    <a:cubicBezTo>
                      <a:pt x="58" y="1"/>
                      <a:pt x="57" y="1"/>
                      <a:pt x="55" y="2"/>
                    </a:cubicBezTo>
                    <a:cubicBezTo>
                      <a:pt x="51" y="3"/>
                      <a:pt x="48" y="4"/>
                      <a:pt x="44" y="7"/>
                    </a:cubicBezTo>
                    <a:cubicBezTo>
                      <a:pt x="41" y="9"/>
                      <a:pt x="37" y="12"/>
                      <a:pt x="34" y="16"/>
                    </a:cubicBezTo>
                    <a:cubicBezTo>
                      <a:pt x="30" y="21"/>
                      <a:pt x="26" y="27"/>
                      <a:pt x="24" y="33"/>
                    </a:cubicBezTo>
                    <a:cubicBezTo>
                      <a:pt x="18" y="46"/>
                      <a:pt x="16" y="59"/>
                      <a:pt x="17" y="70"/>
                    </a:cubicBezTo>
                    <a:cubicBezTo>
                      <a:pt x="18" y="80"/>
                      <a:pt x="21" y="88"/>
                      <a:pt x="24" y="93"/>
                    </a:cubicBezTo>
                    <a:cubicBezTo>
                      <a:pt x="26" y="99"/>
                      <a:pt x="28" y="102"/>
                      <a:pt x="24" y="99"/>
                    </a:cubicBezTo>
                    <a:cubicBezTo>
                      <a:pt x="22" y="98"/>
                      <a:pt x="19" y="97"/>
                      <a:pt x="14" y="94"/>
                    </a:cubicBezTo>
                    <a:cubicBezTo>
                      <a:pt x="16" y="103"/>
                      <a:pt x="19" y="111"/>
                      <a:pt x="24" y="116"/>
                    </a:cubicBezTo>
                    <a:cubicBezTo>
                      <a:pt x="24" y="117"/>
                      <a:pt x="25" y="118"/>
                      <a:pt x="26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0" y="120"/>
                      <a:pt x="17" y="122"/>
                      <a:pt x="13" y="123"/>
                    </a:cubicBezTo>
                    <a:cubicBezTo>
                      <a:pt x="9" y="124"/>
                      <a:pt x="6" y="126"/>
                      <a:pt x="3" y="128"/>
                    </a:cubicBezTo>
                    <a:cubicBezTo>
                      <a:pt x="2" y="129"/>
                      <a:pt x="1" y="130"/>
                      <a:pt x="0" y="130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131" y="152"/>
                      <a:pt x="131" y="152"/>
                      <a:pt x="131" y="152"/>
                    </a:cubicBezTo>
                    <a:cubicBezTo>
                      <a:pt x="131" y="128"/>
                      <a:pt x="131" y="128"/>
                      <a:pt x="131" y="128"/>
                    </a:cubicBezTo>
                    <a:cubicBezTo>
                      <a:pt x="128" y="126"/>
                      <a:pt x="125" y="124"/>
                      <a:pt x="121" y="1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>
                <a:spLocks/>
              </p:cNvSpPr>
              <p:nvPr/>
            </p:nvSpPr>
            <p:spPr bwMode="auto">
              <a:xfrm>
                <a:off x="4117134" y="2805953"/>
                <a:ext cx="1037243" cy="1242169"/>
              </a:xfrm>
              <a:custGeom>
                <a:avLst/>
                <a:gdLst>
                  <a:gd name="T0" fmla="*/ 103 w 139"/>
                  <a:gd name="T1" fmla="*/ 128 h 167"/>
                  <a:gd name="T2" fmla="*/ 92 w 139"/>
                  <a:gd name="T3" fmla="*/ 113 h 167"/>
                  <a:gd name="T4" fmla="*/ 104 w 139"/>
                  <a:gd name="T5" fmla="*/ 95 h 167"/>
                  <a:gd name="T6" fmla="*/ 110 w 139"/>
                  <a:gd name="T7" fmla="*/ 91 h 167"/>
                  <a:gd name="T8" fmla="*/ 114 w 139"/>
                  <a:gd name="T9" fmla="*/ 81 h 167"/>
                  <a:gd name="T10" fmla="*/ 115 w 139"/>
                  <a:gd name="T11" fmla="*/ 70 h 167"/>
                  <a:gd name="T12" fmla="*/ 112 w 139"/>
                  <a:gd name="T13" fmla="*/ 63 h 167"/>
                  <a:gd name="T14" fmla="*/ 99 w 139"/>
                  <a:gd name="T15" fmla="*/ 31 h 167"/>
                  <a:gd name="T16" fmla="*/ 83 w 139"/>
                  <a:gd name="T17" fmla="*/ 19 h 167"/>
                  <a:gd name="T18" fmla="*/ 81 w 139"/>
                  <a:gd name="T19" fmla="*/ 2 h 167"/>
                  <a:gd name="T20" fmla="*/ 77 w 139"/>
                  <a:gd name="T21" fmla="*/ 14 h 167"/>
                  <a:gd name="T22" fmla="*/ 69 w 139"/>
                  <a:gd name="T23" fmla="*/ 0 h 167"/>
                  <a:gd name="T24" fmla="*/ 46 w 139"/>
                  <a:gd name="T25" fmla="*/ 27 h 167"/>
                  <a:gd name="T26" fmla="*/ 28 w 139"/>
                  <a:gd name="T27" fmla="*/ 61 h 167"/>
                  <a:gd name="T28" fmla="*/ 28 w 139"/>
                  <a:gd name="T29" fmla="*/ 63 h 167"/>
                  <a:gd name="T30" fmla="*/ 26 w 139"/>
                  <a:gd name="T31" fmla="*/ 70 h 167"/>
                  <a:gd name="T32" fmla="*/ 26 w 139"/>
                  <a:gd name="T33" fmla="*/ 81 h 167"/>
                  <a:gd name="T34" fmla="*/ 30 w 139"/>
                  <a:gd name="T35" fmla="*/ 91 h 167"/>
                  <a:gd name="T36" fmla="*/ 36 w 139"/>
                  <a:gd name="T37" fmla="*/ 95 h 167"/>
                  <a:gd name="T38" fmla="*/ 49 w 139"/>
                  <a:gd name="T39" fmla="*/ 113 h 167"/>
                  <a:gd name="T40" fmla="*/ 37 w 139"/>
                  <a:gd name="T41" fmla="*/ 128 h 167"/>
                  <a:gd name="T42" fmla="*/ 1 w 139"/>
                  <a:gd name="T43" fmla="*/ 144 h 167"/>
                  <a:gd name="T44" fmla="*/ 0 w 139"/>
                  <a:gd name="T45" fmla="*/ 143 h 167"/>
                  <a:gd name="T46" fmla="*/ 0 w 139"/>
                  <a:gd name="T47" fmla="*/ 167 h 167"/>
                  <a:gd name="T48" fmla="*/ 139 w 139"/>
                  <a:gd name="T49" fmla="*/ 167 h 167"/>
                  <a:gd name="T50" fmla="*/ 139 w 139"/>
                  <a:gd name="T51" fmla="*/ 143 h 167"/>
                  <a:gd name="T52" fmla="*/ 103 w 139"/>
                  <a:gd name="T53" fmla="*/ 12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9" h="167">
                    <a:moveTo>
                      <a:pt x="103" y="128"/>
                    </a:moveTo>
                    <a:cubicBezTo>
                      <a:pt x="95" y="125"/>
                      <a:pt x="92" y="119"/>
                      <a:pt x="92" y="113"/>
                    </a:cubicBezTo>
                    <a:cubicBezTo>
                      <a:pt x="97" y="108"/>
                      <a:pt x="101" y="102"/>
                      <a:pt x="104" y="95"/>
                    </a:cubicBezTo>
                    <a:cubicBezTo>
                      <a:pt x="107" y="95"/>
                      <a:pt x="109" y="93"/>
                      <a:pt x="110" y="91"/>
                    </a:cubicBezTo>
                    <a:cubicBezTo>
                      <a:pt x="112" y="88"/>
                      <a:pt x="114" y="85"/>
                      <a:pt x="114" y="81"/>
                    </a:cubicBezTo>
                    <a:cubicBezTo>
                      <a:pt x="115" y="77"/>
                      <a:pt x="115" y="74"/>
                      <a:pt x="115" y="70"/>
                    </a:cubicBezTo>
                    <a:cubicBezTo>
                      <a:pt x="114" y="67"/>
                      <a:pt x="114" y="65"/>
                      <a:pt x="112" y="63"/>
                    </a:cubicBezTo>
                    <a:cubicBezTo>
                      <a:pt x="111" y="50"/>
                      <a:pt x="106" y="39"/>
                      <a:pt x="99" y="31"/>
                    </a:cubicBezTo>
                    <a:cubicBezTo>
                      <a:pt x="95" y="27"/>
                      <a:pt x="90" y="22"/>
                      <a:pt x="83" y="19"/>
                    </a:cubicBezTo>
                    <a:cubicBezTo>
                      <a:pt x="87" y="12"/>
                      <a:pt x="84" y="4"/>
                      <a:pt x="81" y="2"/>
                    </a:cubicBezTo>
                    <a:cubicBezTo>
                      <a:pt x="81" y="8"/>
                      <a:pt x="79" y="12"/>
                      <a:pt x="77" y="14"/>
                    </a:cubicBezTo>
                    <a:cubicBezTo>
                      <a:pt x="77" y="7"/>
                      <a:pt x="73" y="0"/>
                      <a:pt x="69" y="0"/>
                    </a:cubicBezTo>
                    <a:cubicBezTo>
                      <a:pt x="73" y="12"/>
                      <a:pt x="53" y="20"/>
                      <a:pt x="46" y="27"/>
                    </a:cubicBezTo>
                    <a:cubicBezTo>
                      <a:pt x="37" y="35"/>
                      <a:pt x="29" y="47"/>
                      <a:pt x="28" y="61"/>
                    </a:cubicBezTo>
                    <a:cubicBezTo>
                      <a:pt x="28" y="62"/>
                      <a:pt x="28" y="62"/>
                      <a:pt x="28" y="63"/>
                    </a:cubicBezTo>
                    <a:cubicBezTo>
                      <a:pt x="27" y="65"/>
                      <a:pt x="26" y="67"/>
                      <a:pt x="26" y="70"/>
                    </a:cubicBezTo>
                    <a:cubicBezTo>
                      <a:pt x="25" y="74"/>
                      <a:pt x="25" y="77"/>
                      <a:pt x="26" y="81"/>
                    </a:cubicBezTo>
                    <a:cubicBezTo>
                      <a:pt x="27" y="85"/>
                      <a:pt x="28" y="88"/>
                      <a:pt x="30" y="91"/>
                    </a:cubicBezTo>
                    <a:cubicBezTo>
                      <a:pt x="32" y="93"/>
                      <a:pt x="34" y="95"/>
                      <a:pt x="36" y="95"/>
                    </a:cubicBezTo>
                    <a:cubicBezTo>
                      <a:pt x="39" y="102"/>
                      <a:pt x="44" y="108"/>
                      <a:pt x="49" y="113"/>
                    </a:cubicBezTo>
                    <a:cubicBezTo>
                      <a:pt x="48" y="119"/>
                      <a:pt x="45" y="125"/>
                      <a:pt x="37" y="128"/>
                    </a:cubicBezTo>
                    <a:cubicBezTo>
                      <a:pt x="25" y="133"/>
                      <a:pt x="10" y="136"/>
                      <a:pt x="1" y="144"/>
                    </a:cubicBezTo>
                    <a:cubicBezTo>
                      <a:pt x="1" y="144"/>
                      <a:pt x="0" y="143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139" y="167"/>
                      <a:pt x="139" y="167"/>
                      <a:pt x="139" y="167"/>
                    </a:cubicBezTo>
                    <a:cubicBezTo>
                      <a:pt x="139" y="143"/>
                      <a:pt x="139" y="143"/>
                      <a:pt x="139" y="143"/>
                    </a:cubicBezTo>
                    <a:cubicBezTo>
                      <a:pt x="130" y="135"/>
                      <a:pt x="115" y="133"/>
                      <a:pt x="10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-353600" y="2907252"/>
              <a:ext cx="3891274" cy="60939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marL="342900" indent="-342900" algn="r">
                <a:lnSpc>
                  <a:spcPct val="120000"/>
                </a:lnSpc>
                <a:buAutoNum type="arabicPeriod"/>
              </a:pPr>
              <a:endParaRPr lang="zh-CN" altLang="en-US" sz="1400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/>
            <p:cNvSpPr>
              <a:spLocks/>
            </p:cNvSpPr>
            <p:nvPr/>
          </p:nvSpPr>
          <p:spPr bwMode="auto">
            <a:xfrm>
              <a:off x="7941833" y="4222170"/>
              <a:ext cx="1037243" cy="1242169"/>
            </a:xfrm>
            <a:custGeom>
              <a:avLst/>
              <a:gdLst>
                <a:gd name="T0" fmla="*/ 103 w 139"/>
                <a:gd name="T1" fmla="*/ 128 h 167"/>
                <a:gd name="T2" fmla="*/ 92 w 139"/>
                <a:gd name="T3" fmla="*/ 113 h 167"/>
                <a:gd name="T4" fmla="*/ 104 w 139"/>
                <a:gd name="T5" fmla="*/ 95 h 167"/>
                <a:gd name="T6" fmla="*/ 110 w 139"/>
                <a:gd name="T7" fmla="*/ 91 h 167"/>
                <a:gd name="T8" fmla="*/ 114 w 139"/>
                <a:gd name="T9" fmla="*/ 81 h 167"/>
                <a:gd name="T10" fmla="*/ 115 w 139"/>
                <a:gd name="T11" fmla="*/ 70 h 167"/>
                <a:gd name="T12" fmla="*/ 112 w 139"/>
                <a:gd name="T13" fmla="*/ 63 h 167"/>
                <a:gd name="T14" fmla="*/ 99 w 139"/>
                <a:gd name="T15" fmla="*/ 31 h 167"/>
                <a:gd name="T16" fmla="*/ 83 w 139"/>
                <a:gd name="T17" fmla="*/ 19 h 167"/>
                <a:gd name="T18" fmla="*/ 81 w 139"/>
                <a:gd name="T19" fmla="*/ 2 h 167"/>
                <a:gd name="T20" fmla="*/ 77 w 139"/>
                <a:gd name="T21" fmla="*/ 14 h 167"/>
                <a:gd name="T22" fmla="*/ 69 w 139"/>
                <a:gd name="T23" fmla="*/ 0 h 167"/>
                <a:gd name="T24" fmla="*/ 46 w 139"/>
                <a:gd name="T25" fmla="*/ 27 h 167"/>
                <a:gd name="T26" fmla="*/ 28 w 139"/>
                <a:gd name="T27" fmla="*/ 61 h 167"/>
                <a:gd name="T28" fmla="*/ 28 w 139"/>
                <a:gd name="T29" fmla="*/ 63 h 167"/>
                <a:gd name="T30" fmla="*/ 26 w 139"/>
                <a:gd name="T31" fmla="*/ 70 h 167"/>
                <a:gd name="T32" fmla="*/ 26 w 139"/>
                <a:gd name="T33" fmla="*/ 81 h 167"/>
                <a:gd name="T34" fmla="*/ 30 w 139"/>
                <a:gd name="T35" fmla="*/ 91 h 167"/>
                <a:gd name="T36" fmla="*/ 36 w 139"/>
                <a:gd name="T37" fmla="*/ 95 h 167"/>
                <a:gd name="T38" fmla="*/ 49 w 139"/>
                <a:gd name="T39" fmla="*/ 113 h 167"/>
                <a:gd name="T40" fmla="*/ 37 w 139"/>
                <a:gd name="T41" fmla="*/ 128 h 167"/>
                <a:gd name="T42" fmla="*/ 1 w 139"/>
                <a:gd name="T43" fmla="*/ 144 h 167"/>
                <a:gd name="T44" fmla="*/ 0 w 139"/>
                <a:gd name="T45" fmla="*/ 143 h 167"/>
                <a:gd name="T46" fmla="*/ 0 w 139"/>
                <a:gd name="T47" fmla="*/ 167 h 167"/>
                <a:gd name="T48" fmla="*/ 139 w 139"/>
                <a:gd name="T49" fmla="*/ 167 h 167"/>
                <a:gd name="T50" fmla="*/ 139 w 139"/>
                <a:gd name="T51" fmla="*/ 143 h 167"/>
                <a:gd name="T52" fmla="*/ 103 w 139"/>
                <a:gd name="T53" fmla="*/ 12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67">
                  <a:moveTo>
                    <a:pt x="103" y="128"/>
                  </a:moveTo>
                  <a:cubicBezTo>
                    <a:pt x="95" y="125"/>
                    <a:pt x="92" y="119"/>
                    <a:pt x="92" y="113"/>
                  </a:cubicBezTo>
                  <a:cubicBezTo>
                    <a:pt x="97" y="108"/>
                    <a:pt x="101" y="102"/>
                    <a:pt x="104" y="95"/>
                  </a:cubicBezTo>
                  <a:cubicBezTo>
                    <a:pt x="107" y="95"/>
                    <a:pt x="109" y="93"/>
                    <a:pt x="110" y="91"/>
                  </a:cubicBezTo>
                  <a:cubicBezTo>
                    <a:pt x="112" y="88"/>
                    <a:pt x="114" y="85"/>
                    <a:pt x="114" y="81"/>
                  </a:cubicBezTo>
                  <a:cubicBezTo>
                    <a:pt x="115" y="77"/>
                    <a:pt x="115" y="74"/>
                    <a:pt x="115" y="70"/>
                  </a:cubicBezTo>
                  <a:cubicBezTo>
                    <a:pt x="114" y="67"/>
                    <a:pt x="114" y="65"/>
                    <a:pt x="112" y="63"/>
                  </a:cubicBezTo>
                  <a:cubicBezTo>
                    <a:pt x="111" y="50"/>
                    <a:pt x="106" y="39"/>
                    <a:pt x="99" y="31"/>
                  </a:cubicBezTo>
                  <a:cubicBezTo>
                    <a:pt x="95" y="27"/>
                    <a:pt x="90" y="22"/>
                    <a:pt x="83" y="19"/>
                  </a:cubicBezTo>
                  <a:cubicBezTo>
                    <a:pt x="87" y="12"/>
                    <a:pt x="84" y="4"/>
                    <a:pt x="81" y="2"/>
                  </a:cubicBezTo>
                  <a:cubicBezTo>
                    <a:pt x="81" y="8"/>
                    <a:pt x="79" y="12"/>
                    <a:pt x="77" y="14"/>
                  </a:cubicBezTo>
                  <a:cubicBezTo>
                    <a:pt x="77" y="7"/>
                    <a:pt x="73" y="0"/>
                    <a:pt x="69" y="0"/>
                  </a:cubicBezTo>
                  <a:cubicBezTo>
                    <a:pt x="73" y="12"/>
                    <a:pt x="53" y="20"/>
                    <a:pt x="46" y="27"/>
                  </a:cubicBezTo>
                  <a:cubicBezTo>
                    <a:pt x="37" y="35"/>
                    <a:pt x="29" y="47"/>
                    <a:pt x="28" y="61"/>
                  </a:cubicBezTo>
                  <a:cubicBezTo>
                    <a:pt x="28" y="62"/>
                    <a:pt x="28" y="62"/>
                    <a:pt x="28" y="63"/>
                  </a:cubicBezTo>
                  <a:cubicBezTo>
                    <a:pt x="27" y="65"/>
                    <a:pt x="26" y="67"/>
                    <a:pt x="26" y="70"/>
                  </a:cubicBezTo>
                  <a:cubicBezTo>
                    <a:pt x="25" y="74"/>
                    <a:pt x="25" y="77"/>
                    <a:pt x="26" y="81"/>
                  </a:cubicBezTo>
                  <a:cubicBezTo>
                    <a:pt x="27" y="85"/>
                    <a:pt x="28" y="88"/>
                    <a:pt x="30" y="91"/>
                  </a:cubicBezTo>
                  <a:cubicBezTo>
                    <a:pt x="32" y="93"/>
                    <a:pt x="34" y="95"/>
                    <a:pt x="36" y="95"/>
                  </a:cubicBezTo>
                  <a:cubicBezTo>
                    <a:pt x="39" y="102"/>
                    <a:pt x="44" y="108"/>
                    <a:pt x="49" y="113"/>
                  </a:cubicBezTo>
                  <a:cubicBezTo>
                    <a:pt x="48" y="119"/>
                    <a:pt x="45" y="125"/>
                    <a:pt x="37" y="128"/>
                  </a:cubicBezTo>
                  <a:cubicBezTo>
                    <a:pt x="25" y="133"/>
                    <a:pt x="10" y="136"/>
                    <a:pt x="1" y="144"/>
                  </a:cubicBezTo>
                  <a:cubicBezTo>
                    <a:pt x="1" y="144"/>
                    <a:pt x="0" y="143"/>
                    <a:pt x="0" y="143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39" y="143"/>
                    <a:pt x="139" y="143"/>
                    <a:pt x="139" y="143"/>
                  </a:cubicBezTo>
                  <a:cubicBezTo>
                    <a:pt x="130" y="135"/>
                    <a:pt x="115" y="133"/>
                    <a:pt x="103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985" y="5838083"/>
              <a:ext cx="1072991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3399976" y="4502286"/>
              <a:ext cx="646331" cy="27699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NOW</a:t>
              </a:r>
              <a:endPara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133801" y="4502286"/>
              <a:ext cx="646331" cy="27699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BEFORE</a:t>
              </a:r>
              <a:endPara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876994" y="48751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相关介绍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02C3253A-E531-4B89-B653-33B8CBE922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5024719" y="1191809"/>
            <a:ext cx="6855716" cy="599634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C7657F54-F3C5-416C-8E16-F09A86B723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7470237" y="-1122342"/>
            <a:ext cx="6855716" cy="599634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6319218" y="3579342"/>
            <a:ext cx="289930" cy="181259"/>
          </a:xfrm>
          <a:prstGeom prst="rect">
            <a:avLst/>
          </a:prstGeom>
        </p:spPr>
        <p:txBody>
          <a:bodyPr wrap="none">
            <a:normAutofit fontScale="55000" lnSpcReduction="20000"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chunk2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 flipH="1">
            <a:off x="6732240" y="3579862"/>
            <a:ext cx="261992" cy="191526"/>
          </a:xfrm>
          <a:prstGeom prst="rect">
            <a:avLst/>
          </a:prstGeom>
        </p:spPr>
        <p:txBody>
          <a:bodyPr wrap="none">
            <a:normAutofit fontScale="70000" lnSpcReduction="20000"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chunk3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5378962" y="3545822"/>
            <a:ext cx="485633" cy="190062"/>
          </a:xfrm>
          <a:prstGeom prst="rect">
            <a:avLst/>
          </a:prstGeom>
        </p:spPr>
        <p:txBody>
          <a:bodyPr wrap="none">
            <a:normAutofit fontScale="70000" lnSpcReduction="20000"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chunk1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0595" y="1083277"/>
            <a:ext cx="723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可以简单理解为模块函数的集合也就是“代码块”，通过使用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打包处理可以将代码中的多个入口文件、公共引用文件、异步加载文件等抽离成单独的个体、也就是我们说我们可以利用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来提高 打包效率节省加载时间 更合理的利用浏览器的缓存等</a:t>
            </a:r>
            <a:r>
              <a:rPr kumimoji="1" lang="mr-IN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 flipH="1">
            <a:off x="7442561" y="3533351"/>
            <a:ext cx="485633" cy="190062"/>
          </a:xfrm>
          <a:prstGeom prst="rect">
            <a:avLst/>
          </a:prstGeom>
        </p:spPr>
        <p:txBody>
          <a:bodyPr wrap="none">
            <a:normAutofit fontScale="70000" lnSpcReduction="20000"/>
          </a:bodyPr>
          <a:lstStyle/>
          <a:p>
            <a:pPr algn="ctr"/>
            <a:r>
              <a:rPr lang="mr-IN" altLang="zh-CN" sz="1200" smtClean="0">
                <a:solidFill>
                  <a:schemeClr val="bg1"/>
                </a:solidFill>
                <a:ea typeface="微软雅黑" panose="020B0503020204020204" pitchFamily="34" charset="-122"/>
              </a:rPr>
              <a:t>…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149423" y="352089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1"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43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88"/>
          <p:cNvGrpSpPr/>
          <p:nvPr/>
        </p:nvGrpSpPr>
        <p:grpSpPr>
          <a:xfrm>
            <a:off x="1793118" y="1348944"/>
            <a:ext cx="2058802" cy="1028412"/>
            <a:chOff x="1124055" y="1491637"/>
            <a:chExt cx="3830640" cy="1200659"/>
          </a:xfrm>
        </p:grpSpPr>
        <p:sp>
          <p:nvSpPr>
            <p:cNvPr id="65" name="Rectangle 100"/>
            <p:cNvSpPr/>
            <p:nvPr/>
          </p:nvSpPr>
          <p:spPr>
            <a:xfrm>
              <a:off x="1193500" y="1491637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单入口静态文件</a:t>
              </a:r>
              <a:endPara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98"/>
            <p:cNvSpPr/>
            <p:nvPr/>
          </p:nvSpPr>
          <p:spPr>
            <a:xfrm>
              <a:off x="1183756" y="1928623"/>
              <a:ext cx="3761194" cy="307775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2"/>
                  </a:solidFill>
                  <a:ea typeface="微软雅黑" panose="020B0503020204020204" pitchFamily="34" charset="-122"/>
                </a:rPr>
                <a:t>单入口公共文件</a:t>
              </a:r>
              <a:endParaRPr lang="zh-CN" altLang="en-US" sz="1600" b="1" dirty="0">
                <a:solidFill>
                  <a:schemeClr val="accent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Rectangle 96"/>
            <p:cNvSpPr/>
            <p:nvPr/>
          </p:nvSpPr>
          <p:spPr>
            <a:xfrm>
              <a:off x="1124055" y="2384519"/>
              <a:ext cx="3761194" cy="30777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/>
                  </a:solidFill>
                  <a:ea typeface="微软雅黑" panose="020B0503020204020204" pitchFamily="34" charset="-122"/>
                </a:rPr>
                <a:t>单入口异步加载文件</a:t>
              </a:r>
              <a:endParaRPr lang="zh-CN" altLang="en-US" sz="1600" b="1" dirty="0">
                <a:solidFill>
                  <a:schemeClr val="accent5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2"/>
          <p:cNvGrpSpPr/>
          <p:nvPr/>
        </p:nvGrpSpPr>
        <p:grpSpPr>
          <a:xfrm>
            <a:off x="4139952" y="911346"/>
            <a:ext cx="3932696" cy="3304087"/>
            <a:chOff x="5523778" y="1208674"/>
            <a:chExt cx="5243594" cy="4405449"/>
          </a:xfrm>
        </p:grpSpPr>
        <p:sp>
          <p:nvSpPr>
            <p:cNvPr id="6" name="Arc 4"/>
            <p:cNvSpPr/>
            <p:nvPr/>
          </p:nvSpPr>
          <p:spPr>
            <a:xfrm>
              <a:off x="5967407" y="1536396"/>
              <a:ext cx="3785207" cy="3785207"/>
            </a:xfrm>
            <a:prstGeom prst="arc">
              <a:avLst>
                <a:gd name="adj1" fmla="val 2081277"/>
                <a:gd name="adj2" fmla="val 10793851"/>
              </a:avLst>
            </a:prstGeom>
            <a:ln w="254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Arc 5"/>
            <p:cNvSpPr/>
            <p:nvPr/>
          </p:nvSpPr>
          <p:spPr>
            <a:xfrm>
              <a:off x="6258577" y="1827566"/>
              <a:ext cx="3202868" cy="3202867"/>
            </a:xfrm>
            <a:prstGeom prst="arc">
              <a:avLst>
                <a:gd name="adj1" fmla="val 3922323"/>
                <a:gd name="adj2" fmla="val 10793851"/>
              </a:avLst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Arc 6"/>
            <p:cNvSpPr/>
            <p:nvPr/>
          </p:nvSpPr>
          <p:spPr>
            <a:xfrm>
              <a:off x="6549747" y="2118736"/>
              <a:ext cx="2620528" cy="2620528"/>
            </a:xfrm>
            <a:prstGeom prst="arc">
              <a:avLst>
                <a:gd name="adj1" fmla="val 5634777"/>
                <a:gd name="adj2" fmla="val 10793851"/>
              </a:avLst>
            </a:prstGeom>
            <a:ln w="2540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Arc 7"/>
            <p:cNvSpPr/>
            <p:nvPr/>
          </p:nvSpPr>
          <p:spPr>
            <a:xfrm>
              <a:off x="6840916" y="2409905"/>
              <a:ext cx="2038188" cy="2038188"/>
            </a:xfrm>
            <a:prstGeom prst="arc">
              <a:avLst>
                <a:gd name="adj1" fmla="val 7479685"/>
                <a:gd name="adj2" fmla="val 10793851"/>
              </a:avLst>
            </a:prstGeom>
            <a:ln w="2540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8"/>
            <p:cNvGrpSpPr/>
            <p:nvPr/>
          </p:nvGrpSpPr>
          <p:grpSpPr>
            <a:xfrm>
              <a:off x="7190690" y="2431939"/>
              <a:ext cx="698807" cy="1495255"/>
              <a:chOff x="7190690" y="2431939"/>
              <a:chExt cx="698807" cy="1495255"/>
            </a:xfrm>
          </p:grpSpPr>
          <p:grpSp>
            <p:nvGrpSpPr>
              <p:cNvPr id="45" name="Group 9"/>
              <p:cNvGrpSpPr/>
              <p:nvPr/>
            </p:nvGrpSpPr>
            <p:grpSpPr>
              <a:xfrm>
                <a:off x="7190690" y="2431939"/>
                <a:ext cx="698807" cy="1495255"/>
                <a:chOff x="6656632" y="2132856"/>
                <a:chExt cx="864000" cy="1848721"/>
              </a:xfrm>
            </p:grpSpPr>
            <p:grpSp>
              <p:nvGrpSpPr>
                <p:cNvPr id="47" name="Group 11"/>
                <p:cNvGrpSpPr/>
                <p:nvPr/>
              </p:nvGrpSpPr>
              <p:grpSpPr>
                <a:xfrm>
                  <a:off x="6656632" y="2132856"/>
                  <a:ext cx="864000" cy="1848721"/>
                  <a:chOff x="6656632" y="2132856"/>
                  <a:chExt cx="864000" cy="1848721"/>
                </a:xfrm>
              </p:grpSpPr>
              <p:sp>
                <p:nvSpPr>
                  <p:cNvPr id="49" name="Oval 13"/>
                  <p:cNvSpPr/>
                  <p:nvPr/>
                </p:nvSpPr>
                <p:spPr>
                  <a:xfrm>
                    <a:off x="6710631" y="3838855"/>
                    <a:ext cx="142722" cy="142722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50" name="Straight Connector 14"/>
                  <p:cNvCxnSpPr/>
                  <p:nvPr/>
                </p:nvCxnSpPr>
                <p:spPr>
                  <a:xfrm flipV="1">
                    <a:off x="7088957" y="2996953"/>
                    <a:ext cx="0" cy="613027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51" name="Arc 15"/>
                  <p:cNvSpPr/>
                  <p:nvPr/>
                </p:nvSpPr>
                <p:spPr>
                  <a:xfrm>
                    <a:off x="6656632" y="2132856"/>
                    <a:ext cx="864000" cy="864000"/>
                  </a:xfrm>
                  <a:prstGeom prst="arc">
                    <a:avLst>
                      <a:gd name="adj1" fmla="val 2657162"/>
                      <a:gd name="adj2" fmla="val 8176062"/>
                    </a:avLst>
                  </a:prstGeom>
                  <a:noFill/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2" name="Oval 16"/>
                  <p:cNvSpPr/>
                  <p:nvPr/>
                </p:nvSpPr>
                <p:spPr>
                  <a:xfrm>
                    <a:off x="6710632" y="2187164"/>
                    <a:ext cx="756000" cy="7560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48" name="TextBox 12"/>
                <p:cNvSpPr txBox="1"/>
                <p:nvPr/>
              </p:nvSpPr>
              <p:spPr>
                <a:xfrm>
                  <a:off x="6832261" y="2375771"/>
                  <a:ext cx="525611" cy="418585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77500" lnSpcReduction="20000"/>
                </a:bodyPr>
                <a:lstStyle/>
                <a:p>
                  <a:pPr algn="ctr"/>
                  <a:r>
                    <a:rPr lang="en-US" altLang="zh-CN" sz="1600" dirty="0" smtClean="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hash</a:t>
                  </a:r>
                  <a:endParaRPr lang="id-ID" altLang="zh-CN" sz="1600" dirty="0">
                    <a:solidFill>
                      <a:schemeClr val="bg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46" name="Straight Connector 10"/>
              <p:cNvCxnSpPr/>
              <p:nvPr/>
            </p:nvCxnSpPr>
            <p:spPr>
              <a:xfrm flipH="1">
                <a:off x="7332895" y="3607160"/>
                <a:ext cx="212955" cy="221503"/>
              </a:xfrm>
              <a:prstGeom prst="line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" name="Group 21"/>
            <p:cNvGrpSpPr/>
            <p:nvPr/>
          </p:nvGrpSpPr>
          <p:grpSpPr>
            <a:xfrm>
              <a:off x="7878987" y="2431939"/>
              <a:ext cx="736866" cy="2042855"/>
              <a:chOff x="7878987" y="2431939"/>
              <a:chExt cx="736866" cy="2042855"/>
            </a:xfrm>
          </p:grpSpPr>
          <p:sp>
            <p:nvSpPr>
              <p:cNvPr id="39" name="Oval 22"/>
              <p:cNvSpPr/>
              <p:nvPr/>
            </p:nvSpPr>
            <p:spPr>
              <a:xfrm>
                <a:off x="7878987" y="4359360"/>
                <a:ext cx="115434" cy="115434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40" name="Straight Connector 23"/>
              <p:cNvCxnSpPr/>
              <p:nvPr/>
            </p:nvCxnSpPr>
            <p:spPr>
              <a:xfrm flipV="1">
                <a:off x="8266712" y="3145185"/>
                <a:ext cx="0" cy="942625"/>
              </a:xfrm>
              <a:prstGeom prst="lin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" name="Arc 24"/>
              <p:cNvSpPr/>
              <p:nvPr/>
            </p:nvSpPr>
            <p:spPr>
              <a:xfrm>
                <a:off x="7917046" y="2431939"/>
                <a:ext cx="698807" cy="698807"/>
              </a:xfrm>
              <a:prstGeom prst="arc">
                <a:avLst>
                  <a:gd name="adj1" fmla="val 2657162"/>
                  <a:gd name="adj2" fmla="val 8176062"/>
                </a:avLst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Oval 25"/>
              <p:cNvSpPr/>
              <p:nvPr/>
            </p:nvSpPr>
            <p:spPr>
              <a:xfrm>
                <a:off x="7960721" y="2475864"/>
                <a:ext cx="611456" cy="6114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TextBox 26"/>
              <p:cNvSpPr txBox="1"/>
              <p:nvPr/>
            </p:nvSpPr>
            <p:spPr>
              <a:xfrm>
                <a:off x="8038795" y="2608030"/>
                <a:ext cx="472965" cy="338553"/>
              </a:xfrm>
              <a:prstGeom prst="rect">
                <a:avLst/>
              </a:prstGeom>
              <a:noFill/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en-US" altLang="zh-CN" sz="1600" smtClean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scripts</a:t>
                </a:r>
                <a:endParaRPr lang="id-ID" altLang="zh-CN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4" name="Straight Connector 27"/>
              <p:cNvCxnSpPr/>
              <p:nvPr/>
            </p:nvCxnSpPr>
            <p:spPr>
              <a:xfrm flipH="1">
                <a:off x="7988283" y="4076048"/>
                <a:ext cx="283559" cy="294942"/>
              </a:xfrm>
              <a:prstGeom prst="lin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2" name="Group 28"/>
            <p:cNvGrpSpPr/>
            <p:nvPr/>
          </p:nvGrpSpPr>
          <p:grpSpPr>
            <a:xfrm>
              <a:off x="8456743" y="2431939"/>
              <a:ext cx="885465" cy="2267880"/>
              <a:chOff x="8456743" y="2431939"/>
              <a:chExt cx="885465" cy="2267880"/>
            </a:xfrm>
          </p:grpSpPr>
          <p:sp>
            <p:nvSpPr>
              <p:cNvPr id="33" name="Arc 29"/>
              <p:cNvSpPr/>
              <p:nvPr/>
            </p:nvSpPr>
            <p:spPr>
              <a:xfrm>
                <a:off x="8643401" y="2431939"/>
                <a:ext cx="698807" cy="698807"/>
              </a:xfrm>
              <a:prstGeom prst="arc">
                <a:avLst>
                  <a:gd name="adj1" fmla="val 2657162"/>
                  <a:gd name="adj2" fmla="val 8176062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Oval 30"/>
              <p:cNvSpPr/>
              <p:nvPr/>
            </p:nvSpPr>
            <p:spPr>
              <a:xfrm>
                <a:off x="8687076" y="2475864"/>
                <a:ext cx="611456" cy="6114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TextBox 31"/>
              <p:cNvSpPr txBox="1"/>
              <p:nvPr/>
            </p:nvSpPr>
            <p:spPr>
              <a:xfrm>
                <a:off x="8757776" y="2619064"/>
                <a:ext cx="506574" cy="338555"/>
              </a:xfrm>
              <a:prstGeom prst="rect">
                <a:avLst/>
              </a:prstGeom>
              <a:noFill/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process</a:t>
                </a:r>
                <a:endParaRPr lang="id-ID" altLang="zh-CN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Oval 32"/>
              <p:cNvSpPr/>
              <p:nvPr/>
            </p:nvSpPr>
            <p:spPr>
              <a:xfrm>
                <a:off x="8456743" y="4584385"/>
                <a:ext cx="115434" cy="115434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37" name="Straight Connector 33"/>
              <p:cNvCxnSpPr/>
              <p:nvPr/>
            </p:nvCxnSpPr>
            <p:spPr>
              <a:xfrm flipH="1">
                <a:off x="8554464" y="4141144"/>
                <a:ext cx="441950" cy="45969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4"/>
              <p:cNvCxnSpPr/>
              <p:nvPr/>
            </p:nvCxnSpPr>
            <p:spPr>
              <a:xfrm flipV="1">
                <a:off x="8990612" y="3169806"/>
                <a:ext cx="0" cy="983817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" name="Group 35"/>
            <p:cNvGrpSpPr/>
            <p:nvPr/>
          </p:nvGrpSpPr>
          <p:grpSpPr>
            <a:xfrm>
              <a:off x="9369757" y="2431939"/>
              <a:ext cx="698807" cy="1896428"/>
              <a:chOff x="9369757" y="2431939"/>
              <a:chExt cx="698807" cy="1896428"/>
            </a:xfrm>
          </p:grpSpPr>
          <p:sp>
            <p:nvSpPr>
              <p:cNvPr id="27" name="Oval 36"/>
              <p:cNvSpPr/>
              <p:nvPr/>
            </p:nvSpPr>
            <p:spPr>
              <a:xfrm>
                <a:off x="9428725" y="4212933"/>
                <a:ext cx="115434" cy="115434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37"/>
              <p:cNvCxnSpPr/>
              <p:nvPr/>
            </p:nvCxnSpPr>
            <p:spPr>
              <a:xfrm flipV="1">
                <a:off x="9718899" y="3130824"/>
                <a:ext cx="523" cy="582404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9" name="Arc 38"/>
              <p:cNvSpPr/>
              <p:nvPr/>
            </p:nvSpPr>
            <p:spPr>
              <a:xfrm>
                <a:off x="9369757" y="2431939"/>
                <a:ext cx="698807" cy="698808"/>
              </a:xfrm>
              <a:prstGeom prst="arc">
                <a:avLst>
                  <a:gd name="adj1" fmla="val 2657162"/>
                  <a:gd name="adj2" fmla="val 8176062"/>
                </a:avLst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Oval 39"/>
              <p:cNvSpPr/>
              <p:nvPr/>
            </p:nvSpPr>
            <p:spPr>
              <a:xfrm>
                <a:off x="9413432" y="2475864"/>
                <a:ext cx="611456" cy="611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TextBox 40"/>
              <p:cNvSpPr txBox="1"/>
              <p:nvPr/>
            </p:nvSpPr>
            <p:spPr>
              <a:xfrm>
                <a:off x="9511438" y="2601203"/>
                <a:ext cx="426927" cy="338555"/>
              </a:xfrm>
              <a:prstGeom prst="rect">
                <a:avLst/>
              </a:prstGeom>
              <a:noFill/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path</a:t>
                </a:r>
                <a:endParaRPr lang="id-ID" altLang="zh-CN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Straight Connector 41"/>
              <p:cNvCxnSpPr/>
              <p:nvPr/>
            </p:nvCxnSpPr>
            <p:spPr>
              <a:xfrm flipH="1">
                <a:off x="9511438" y="3701643"/>
                <a:ext cx="211683" cy="51129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" name="Arc 44"/>
            <p:cNvSpPr/>
            <p:nvPr/>
          </p:nvSpPr>
          <p:spPr>
            <a:xfrm>
              <a:off x="5658383" y="1208674"/>
              <a:ext cx="4399553" cy="4405449"/>
            </a:xfrm>
            <a:prstGeom prst="arc">
              <a:avLst>
                <a:gd name="adj1" fmla="val 1354082"/>
                <a:gd name="adj2" fmla="val 10758414"/>
              </a:avLst>
            </a:prstGeom>
            <a:ln w="2540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46"/>
            <p:cNvGrpSpPr/>
            <p:nvPr/>
          </p:nvGrpSpPr>
          <p:grpSpPr>
            <a:xfrm>
              <a:off x="10068565" y="2431939"/>
              <a:ext cx="698807" cy="1692992"/>
              <a:chOff x="10068565" y="2431939"/>
              <a:chExt cx="698807" cy="1692992"/>
            </a:xfrm>
          </p:grpSpPr>
          <p:sp>
            <p:nvSpPr>
              <p:cNvPr id="21" name="Oval 47"/>
              <p:cNvSpPr/>
              <p:nvPr/>
            </p:nvSpPr>
            <p:spPr>
              <a:xfrm>
                <a:off x="10089267" y="4009497"/>
                <a:ext cx="115434" cy="115434"/>
              </a:xfrm>
              <a:prstGeom prst="ellipse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22" name="Straight Connector 48"/>
              <p:cNvCxnSpPr/>
              <p:nvPr/>
            </p:nvCxnSpPr>
            <p:spPr>
              <a:xfrm flipV="1">
                <a:off x="10417707" y="3130824"/>
                <a:ext cx="523" cy="582404"/>
              </a:xfrm>
              <a:prstGeom prst="line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" name="Arc 49"/>
              <p:cNvSpPr/>
              <p:nvPr/>
            </p:nvSpPr>
            <p:spPr>
              <a:xfrm>
                <a:off x="10068565" y="2431939"/>
                <a:ext cx="698807" cy="698808"/>
              </a:xfrm>
              <a:prstGeom prst="arc">
                <a:avLst>
                  <a:gd name="adj1" fmla="val 2657162"/>
                  <a:gd name="adj2" fmla="val 8176062"/>
                </a:avLst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Oval 50"/>
              <p:cNvSpPr/>
              <p:nvPr/>
            </p:nvSpPr>
            <p:spPr>
              <a:xfrm>
                <a:off x="10112240" y="2475864"/>
                <a:ext cx="611456" cy="61145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TextBox 51"/>
              <p:cNvSpPr txBox="1"/>
              <p:nvPr/>
            </p:nvSpPr>
            <p:spPr>
              <a:xfrm>
                <a:off x="10177860" y="2644628"/>
                <a:ext cx="469574" cy="338555"/>
              </a:xfrm>
              <a:prstGeom prst="rect">
                <a:avLst/>
              </a:prstGeom>
              <a:noFill/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V3&amp;V4</a:t>
                </a:r>
                <a:endParaRPr lang="id-ID" altLang="zh-CN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" name="Straight Connector 52"/>
              <p:cNvCxnSpPr/>
              <p:nvPr/>
            </p:nvCxnSpPr>
            <p:spPr>
              <a:xfrm flipH="1">
                <a:off x="10177860" y="3701643"/>
                <a:ext cx="244070" cy="313362"/>
              </a:xfrm>
              <a:prstGeom prst="line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TextBox 17"/>
            <p:cNvSpPr txBox="1">
              <a:spLocks/>
            </p:cNvSpPr>
            <p:nvPr/>
          </p:nvSpPr>
          <p:spPr>
            <a:xfrm rot="16200000">
              <a:off x="5324188" y="2702319"/>
              <a:ext cx="1224463" cy="193697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 fontScale="25000" lnSpcReduction="20000"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en-US" altLang="zh-CN" sz="1400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CASE1</a:t>
              </a:r>
              <a:endParaRPr lang="zh-CN" altLang="en-US" sz="1400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TextBox 18"/>
            <p:cNvSpPr txBox="1">
              <a:spLocks/>
            </p:cNvSpPr>
            <p:nvPr/>
          </p:nvSpPr>
          <p:spPr>
            <a:xfrm rot="16200000">
              <a:off x="5621723" y="2702319"/>
              <a:ext cx="1224463" cy="193697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 fontScale="25000" lnSpcReduction="20000"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en-US" altLang="zh-CN" sz="1400" dirty="0" smtClean="0">
                  <a:solidFill>
                    <a:schemeClr val="accent2"/>
                  </a:solidFill>
                  <a:ea typeface="微软雅黑" panose="020B0503020204020204" pitchFamily="34" charset="-122"/>
                </a:rPr>
                <a:t>CASE2</a:t>
              </a:r>
              <a:endParaRPr lang="zh-CN" altLang="en-US" sz="1400" dirty="0">
                <a:solidFill>
                  <a:schemeClr val="accent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TextBox 19"/>
            <p:cNvSpPr txBox="1">
              <a:spLocks/>
            </p:cNvSpPr>
            <p:nvPr/>
          </p:nvSpPr>
          <p:spPr>
            <a:xfrm rot="16200000">
              <a:off x="5912344" y="2702319"/>
              <a:ext cx="1224463" cy="193697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 fontScale="25000" lnSpcReduction="20000"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en-US" altLang="zh-CN" sz="1400" dirty="0" smtClean="0">
                  <a:solidFill>
                    <a:schemeClr val="accent3"/>
                  </a:solidFill>
                  <a:ea typeface="微软雅黑" panose="020B0503020204020204" pitchFamily="34" charset="-122"/>
                </a:rPr>
                <a:t>CASE3</a:t>
              </a:r>
              <a:endParaRPr lang="zh-CN" altLang="en-US" sz="1400" dirty="0">
                <a:solidFill>
                  <a:schemeClr val="accent3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TextBox 20"/>
            <p:cNvSpPr txBox="1">
              <a:spLocks/>
            </p:cNvSpPr>
            <p:nvPr/>
          </p:nvSpPr>
          <p:spPr>
            <a:xfrm rot="16200000">
              <a:off x="6188768" y="2702319"/>
              <a:ext cx="1224463" cy="193697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 fontScale="25000" lnSpcReduction="20000"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en-US" altLang="zh-CN" sz="1400" dirty="0" smtClean="0">
                  <a:solidFill>
                    <a:schemeClr val="accent4"/>
                  </a:solidFill>
                  <a:ea typeface="微软雅黑" panose="020B0503020204020204" pitchFamily="34" charset="-122"/>
                </a:rPr>
                <a:t>MORE</a:t>
              </a:r>
              <a:endParaRPr lang="zh-CN" altLang="en-US" sz="1400" dirty="0">
                <a:solidFill>
                  <a:schemeClr val="accent4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TextBox 45"/>
            <p:cNvSpPr txBox="1">
              <a:spLocks/>
            </p:cNvSpPr>
            <p:nvPr/>
          </p:nvSpPr>
          <p:spPr>
            <a:xfrm rot="16200000">
              <a:off x="5008395" y="2702319"/>
              <a:ext cx="1224463" cy="193697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 fontScale="25000" lnSpcReduction="20000"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en-US" altLang="zh-CN" sz="1400" dirty="0" smtClean="0">
                  <a:solidFill>
                    <a:schemeClr val="accent5"/>
                  </a:solidFill>
                  <a:ea typeface="微软雅黑" panose="020B0503020204020204" pitchFamily="34" charset="-122"/>
                </a:rPr>
                <a:t>CASE0</a:t>
              </a:r>
              <a:endParaRPr lang="zh-CN" altLang="en-US" sz="1400" dirty="0">
                <a:solidFill>
                  <a:schemeClr val="accent5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Title 1"/>
          <p:cNvSpPr txBox="1">
            <a:spLocks/>
          </p:cNvSpPr>
          <p:nvPr/>
        </p:nvSpPr>
        <p:spPr>
          <a:xfrm>
            <a:off x="857880" y="200199"/>
            <a:ext cx="26451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V4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代码演示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C18C6EB7-A3B1-495E-A61E-2E8420C3DE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517552" y="169466"/>
            <a:ext cx="6855716" cy="599634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xmlns="" id="{2DB5B94B-1B01-44C0-A026-C554DDDEFD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733700" y="-1404282"/>
            <a:ext cx="6855716" cy="5996349"/>
          </a:xfrm>
          <a:prstGeom prst="rect">
            <a:avLst/>
          </a:prstGeom>
        </p:spPr>
      </p:pic>
      <p:sp>
        <p:nvSpPr>
          <p:cNvPr id="69" name="Rectangle 96"/>
          <p:cNvSpPr/>
          <p:nvPr/>
        </p:nvSpPr>
        <p:spPr>
          <a:xfrm>
            <a:off x="1787799" y="2485898"/>
            <a:ext cx="1958383" cy="27503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1600" b="1" dirty="0" smtClean="0">
                <a:solidFill>
                  <a:schemeClr val="accent3"/>
                </a:solidFill>
                <a:ea typeface="微软雅黑" panose="020B0503020204020204" pitchFamily="34" charset="-122"/>
              </a:rPr>
              <a:t>多入口文件</a:t>
            </a:r>
            <a:endParaRPr lang="zh-CN" altLang="en-US" sz="1600" b="1" dirty="0">
              <a:solidFill>
                <a:schemeClr val="accent3"/>
              </a:solidFill>
              <a:ea typeface="微软雅黑" panose="020B0503020204020204" pitchFamily="34" charset="-122"/>
            </a:endParaRPr>
          </a:p>
        </p:txBody>
      </p:sp>
      <p:sp>
        <p:nvSpPr>
          <p:cNvPr id="70" name="Rectangle 96"/>
          <p:cNvSpPr/>
          <p:nvPr/>
        </p:nvSpPr>
        <p:spPr>
          <a:xfrm>
            <a:off x="1779215" y="2878522"/>
            <a:ext cx="1958383" cy="27503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ea typeface="微软雅黑" panose="020B0503020204020204" pitchFamily="34" charset="-122"/>
              </a:rPr>
              <a:t>单入口</a:t>
            </a:r>
            <a:r>
              <a:rPr lang="zh-CN" altLang="en-US" sz="1600" b="1" dirty="0" smtClean="0">
                <a:solidFill>
                  <a:schemeClr val="accent6"/>
                </a:solidFill>
                <a:ea typeface="微软雅黑" panose="020B0503020204020204" pitchFamily="34" charset="-122"/>
              </a:rPr>
              <a:t>开发模式</a:t>
            </a:r>
            <a:endParaRPr lang="zh-CN" altLang="en-US" sz="1600" b="1" dirty="0">
              <a:solidFill>
                <a:schemeClr val="accent6"/>
              </a:solidFill>
              <a:ea typeface="微软雅黑" panose="020B0503020204020204" pitchFamily="34" charset="-122"/>
            </a:endParaRPr>
          </a:p>
        </p:txBody>
      </p:sp>
      <p:sp>
        <p:nvSpPr>
          <p:cNvPr id="71" name="Rectangle 96"/>
          <p:cNvSpPr/>
          <p:nvPr/>
        </p:nvSpPr>
        <p:spPr>
          <a:xfrm>
            <a:off x="1787799" y="3262102"/>
            <a:ext cx="1958383" cy="27503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1600" b="1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单</a:t>
            </a:r>
            <a:r>
              <a:rPr lang="zh-CN" altLang="en-US" sz="1600" b="1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入口</a:t>
            </a:r>
            <a:r>
              <a:rPr lang="zh-CN" altLang="en-US" sz="1600" b="1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生产模式</a:t>
            </a:r>
            <a:endParaRPr lang="zh-CN" altLang="en-US" sz="1600" b="1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72" name="Rectangle 96"/>
          <p:cNvSpPr/>
          <p:nvPr/>
        </p:nvSpPr>
        <p:spPr>
          <a:xfrm>
            <a:off x="1776391" y="3654726"/>
            <a:ext cx="1958383" cy="275038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1600" b="1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单</a:t>
            </a:r>
            <a:r>
              <a:rPr lang="zh-CN" altLang="en-US" sz="1600" b="1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入口</a:t>
            </a:r>
            <a:r>
              <a:rPr lang="zh-CN" altLang="en-US" sz="1600" b="1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优化调试模式</a:t>
            </a:r>
            <a:endParaRPr lang="zh-CN" altLang="en-US" sz="1600" b="1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0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857880" y="200199"/>
            <a:ext cx="28500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代码案例 结构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97AA606E-55BA-4291-A73C-EA8DA20FBA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273912" y="987072"/>
            <a:ext cx="6855716" cy="59963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45DD93B0-2C55-451C-92E0-1C06A0DBC7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019654" y="-1679085"/>
            <a:ext cx="6855716" cy="59963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059582"/>
            <a:ext cx="4763339" cy="33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857880" y="200199"/>
            <a:ext cx="28500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Case0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单入口静态文件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97AA606E-55BA-4291-A73C-EA8DA20FBA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743060" y="2145324"/>
            <a:ext cx="6855716" cy="59963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45DD93B0-2C55-451C-92E0-1C06A0DBC7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537939" y="-3119245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04469"/>
            <a:ext cx="4176464" cy="3086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1082219"/>
            <a:ext cx="4427984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857880" y="200199"/>
            <a:ext cx="28500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Case1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单入口公共库文件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97AA606E-55BA-4291-A73C-EA8DA20FBA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273912" y="987072"/>
            <a:ext cx="6855716" cy="59963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45DD93B0-2C55-451C-92E0-1C06A0DBC7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019654" y="-1679085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7" y="1121081"/>
            <a:ext cx="4112747" cy="341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809931"/>
            <a:ext cx="3960440" cy="37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857880" y="200199"/>
            <a:ext cx="28500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Case2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异步加载文件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97AA606E-55BA-4291-A73C-EA8DA20FBA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094987" y="2715264"/>
            <a:ext cx="6855716" cy="59963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45DD93B0-2C55-451C-92E0-1C06A0DBC7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878621" y="-2237676"/>
            <a:ext cx="6855716" cy="59963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843557"/>
            <a:ext cx="4104456" cy="36438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760498"/>
            <a:ext cx="423798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857880" y="200199"/>
            <a:ext cx="28500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Case3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多入口文件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97AA606E-55BA-4291-A73C-EA8DA20FBA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094987" y="2715264"/>
            <a:ext cx="6855716" cy="59963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45DD93B0-2C55-451C-92E0-1C06A0DBC7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7526693" y="-2298632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2" y="751012"/>
            <a:ext cx="4320480" cy="4392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76" y="778554"/>
            <a:ext cx="436510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87"/>
          <p:cNvSpPr/>
          <p:nvPr/>
        </p:nvSpPr>
        <p:spPr>
          <a:xfrm>
            <a:off x="3919517" y="1977605"/>
            <a:ext cx="1067656" cy="2257885"/>
          </a:xfrm>
          <a:custGeom>
            <a:avLst/>
            <a:gdLst>
              <a:gd name="connsiteX0" fmla="*/ 0 w 1423542"/>
              <a:gd name="connsiteY0" fmla="*/ 0 h 3010513"/>
              <a:gd name="connsiteX1" fmla="*/ 651134 w 1423542"/>
              <a:gd name="connsiteY1" fmla="*/ 0 h 3010513"/>
              <a:gd name="connsiteX2" fmla="*/ 1241418 w 1423542"/>
              <a:gd name="connsiteY2" fmla="*/ 590284 h 3010513"/>
              <a:gd name="connsiteX3" fmla="*/ 1241418 w 1423542"/>
              <a:gd name="connsiteY3" fmla="*/ 2196777 h 3010513"/>
              <a:gd name="connsiteX4" fmla="*/ 1423542 w 1423542"/>
              <a:gd name="connsiteY4" fmla="*/ 2196777 h 3010513"/>
              <a:gd name="connsiteX5" fmla="*/ 849064 w 1423542"/>
              <a:gd name="connsiteY5" fmla="*/ 3010513 h 3010513"/>
              <a:gd name="connsiteX6" fmla="*/ 849064 w 1423542"/>
              <a:gd name="connsiteY6" fmla="*/ 2196777 h 3010513"/>
              <a:gd name="connsiteX7" fmla="*/ 850535 w 1423542"/>
              <a:gd name="connsiteY7" fmla="*/ 2196777 h 3010513"/>
              <a:gd name="connsiteX8" fmla="*/ 850535 w 1423542"/>
              <a:gd name="connsiteY8" fmla="*/ 679078 h 3010513"/>
              <a:gd name="connsiteX9" fmla="*/ 551091 w 1423542"/>
              <a:gd name="connsiteY9" fmla="*/ 379634 h 3010513"/>
              <a:gd name="connsiteX10" fmla="*/ 0 w 1423542"/>
              <a:gd name="connsiteY10" fmla="*/ 379634 h 3010513"/>
              <a:gd name="connsiteX11" fmla="*/ 0 w 1423542"/>
              <a:gd name="connsiteY11" fmla="*/ 0 h 301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23542" h="3010513">
                <a:moveTo>
                  <a:pt x="0" y="0"/>
                </a:moveTo>
                <a:lnTo>
                  <a:pt x="651134" y="0"/>
                </a:lnTo>
                <a:cubicBezTo>
                  <a:pt x="977139" y="0"/>
                  <a:pt x="1241418" y="264279"/>
                  <a:pt x="1241418" y="590284"/>
                </a:cubicBezTo>
                <a:lnTo>
                  <a:pt x="1241418" y="2196777"/>
                </a:lnTo>
                <a:lnTo>
                  <a:pt x="1423542" y="2196777"/>
                </a:lnTo>
                <a:lnTo>
                  <a:pt x="849064" y="3010513"/>
                </a:lnTo>
                <a:lnTo>
                  <a:pt x="849064" y="2196777"/>
                </a:lnTo>
                <a:lnTo>
                  <a:pt x="850535" y="2196777"/>
                </a:lnTo>
                <a:lnTo>
                  <a:pt x="850535" y="679078"/>
                </a:lnTo>
                <a:cubicBezTo>
                  <a:pt x="850535" y="513699"/>
                  <a:pt x="716469" y="379634"/>
                  <a:pt x="551091" y="379634"/>
                </a:cubicBezTo>
                <a:lnTo>
                  <a:pt x="0" y="37963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Freeform: Shape 191"/>
          <p:cNvSpPr/>
          <p:nvPr/>
        </p:nvSpPr>
        <p:spPr>
          <a:xfrm>
            <a:off x="3491880" y="978573"/>
            <a:ext cx="1188833" cy="2391780"/>
          </a:xfrm>
          <a:custGeom>
            <a:avLst/>
            <a:gdLst>
              <a:gd name="connsiteX0" fmla="*/ 574478 w 1585111"/>
              <a:gd name="connsiteY0" fmla="*/ 0 h 3189040"/>
              <a:gd name="connsiteX1" fmla="*/ 574478 w 1585111"/>
              <a:gd name="connsiteY1" fmla="*/ 813736 h 3189040"/>
              <a:gd name="connsiteX2" fmla="*/ 569563 w 1585111"/>
              <a:gd name="connsiteY2" fmla="*/ 813736 h 3189040"/>
              <a:gd name="connsiteX3" fmla="*/ 569563 w 1585111"/>
              <a:gd name="connsiteY3" fmla="*/ 2355887 h 3189040"/>
              <a:gd name="connsiteX4" fmla="*/ 1023084 w 1585111"/>
              <a:gd name="connsiteY4" fmla="*/ 2809406 h 3189040"/>
              <a:gd name="connsiteX5" fmla="*/ 1585111 w 1585111"/>
              <a:gd name="connsiteY5" fmla="*/ 2809406 h 3189040"/>
              <a:gd name="connsiteX6" fmla="*/ 1585111 w 1585111"/>
              <a:gd name="connsiteY6" fmla="*/ 3189040 h 3189040"/>
              <a:gd name="connsiteX7" fmla="*/ 893729 w 1585111"/>
              <a:gd name="connsiteY7" fmla="*/ 3189040 h 3189040"/>
              <a:gd name="connsiteX8" fmla="*/ 189929 w 1585111"/>
              <a:gd name="connsiteY8" fmla="*/ 2485242 h 3189040"/>
              <a:gd name="connsiteX9" fmla="*/ 189929 w 1585111"/>
              <a:gd name="connsiteY9" fmla="*/ 813736 h 3189040"/>
              <a:gd name="connsiteX10" fmla="*/ 0 w 1585111"/>
              <a:gd name="connsiteY10" fmla="*/ 813736 h 3189040"/>
              <a:gd name="connsiteX11" fmla="*/ 189929 w 1585111"/>
              <a:gd name="connsiteY11" fmla="*/ 544706 h 3189040"/>
              <a:gd name="connsiteX12" fmla="*/ 189929 w 1585111"/>
              <a:gd name="connsiteY12" fmla="*/ 537794 h 3189040"/>
              <a:gd name="connsiteX13" fmla="*/ 194809 w 1585111"/>
              <a:gd name="connsiteY13" fmla="*/ 537794 h 3189040"/>
              <a:gd name="connsiteX14" fmla="*/ 574478 w 1585111"/>
              <a:gd name="connsiteY14" fmla="*/ 0 h 318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5111" h="3189040">
                <a:moveTo>
                  <a:pt x="574478" y="0"/>
                </a:moveTo>
                <a:lnTo>
                  <a:pt x="574478" y="813736"/>
                </a:lnTo>
                <a:lnTo>
                  <a:pt x="569563" y="813736"/>
                </a:lnTo>
                <a:lnTo>
                  <a:pt x="569563" y="2355887"/>
                </a:lnTo>
                <a:cubicBezTo>
                  <a:pt x="569563" y="2606359"/>
                  <a:pt x="772611" y="2809406"/>
                  <a:pt x="1023084" y="2809406"/>
                </a:cubicBezTo>
                <a:lnTo>
                  <a:pt x="1585111" y="2809406"/>
                </a:lnTo>
                <a:lnTo>
                  <a:pt x="1585111" y="3189040"/>
                </a:lnTo>
                <a:lnTo>
                  <a:pt x="893729" y="3189040"/>
                </a:lnTo>
                <a:cubicBezTo>
                  <a:pt x="505031" y="3189040"/>
                  <a:pt x="189929" y="2873939"/>
                  <a:pt x="189929" y="2485242"/>
                </a:cubicBezTo>
                <a:lnTo>
                  <a:pt x="189929" y="813736"/>
                </a:lnTo>
                <a:lnTo>
                  <a:pt x="0" y="813736"/>
                </a:lnTo>
                <a:lnTo>
                  <a:pt x="189929" y="544706"/>
                </a:lnTo>
                <a:lnTo>
                  <a:pt x="189929" y="537794"/>
                </a:lnTo>
                <a:lnTo>
                  <a:pt x="194809" y="537794"/>
                </a:lnTo>
                <a:lnTo>
                  <a:pt x="5744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Freeform: Shape 189"/>
          <p:cNvSpPr/>
          <p:nvPr/>
        </p:nvSpPr>
        <p:spPr>
          <a:xfrm>
            <a:off x="4680713" y="1448514"/>
            <a:ext cx="1769553" cy="1921839"/>
          </a:xfrm>
          <a:custGeom>
            <a:avLst/>
            <a:gdLst>
              <a:gd name="connsiteX0" fmla="*/ 1784926 w 2359404"/>
              <a:gd name="connsiteY0" fmla="*/ 0 h 2562452"/>
              <a:gd name="connsiteX1" fmla="*/ 2359404 w 2359404"/>
              <a:gd name="connsiteY1" fmla="*/ 813736 h 2562452"/>
              <a:gd name="connsiteX2" fmla="*/ 2166017 w 2359404"/>
              <a:gd name="connsiteY2" fmla="*/ 813736 h 2562452"/>
              <a:gd name="connsiteX3" fmla="*/ 2166017 w 2359404"/>
              <a:gd name="connsiteY3" fmla="*/ 1858654 h 2562452"/>
              <a:gd name="connsiteX4" fmla="*/ 1462217 w 2359404"/>
              <a:gd name="connsiteY4" fmla="*/ 2562452 h 2562452"/>
              <a:gd name="connsiteX5" fmla="*/ 0 w 2359404"/>
              <a:gd name="connsiteY5" fmla="*/ 2562452 h 2562452"/>
              <a:gd name="connsiteX6" fmla="*/ 0 w 2359404"/>
              <a:gd name="connsiteY6" fmla="*/ 2182818 h 2562452"/>
              <a:gd name="connsiteX7" fmla="*/ 1332863 w 2359404"/>
              <a:gd name="connsiteY7" fmla="*/ 2182818 h 2562452"/>
              <a:gd name="connsiteX8" fmla="*/ 1786383 w 2359404"/>
              <a:gd name="connsiteY8" fmla="*/ 1729299 h 2562452"/>
              <a:gd name="connsiteX9" fmla="*/ 1786383 w 2359404"/>
              <a:gd name="connsiteY9" fmla="*/ 813736 h 2562452"/>
              <a:gd name="connsiteX10" fmla="*/ 1784926 w 2359404"/>
              <a:gd name="connsiteY10" fmla="*/ 813736 h 2562452"/>
              <a:gd name="connsiteX11" fmla="*/ 1784926 w 2359404"/>
              <a:gd name="connsiteY11" fmla="*/ 0 h 256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59404" h="2562452">
                <a:moveTo>
                  <a:pt x="1784926" y="0"/>
                </a:moveTo>
                <a:lnTo>
                  <a:pt x="2359404" y="813736"/>
                </a:lnTo>
                <a:lnTo>
                  <a:pt x="2166017" y="813736"/>
                </a:lnTo>
                <a:lnTo>
                  <a:pt x="2166017" y="1858654"/>
                </a:lnTo>
                <a:cubicBezTo>
                  <a:pt x="2166017" y="2247351"/>
                  <a:pt x="1850916" y="2562452"/>
                  <a:pt x="1462217" y="2562452"/>
                </a:cubicBezTo>
                <a:lnTo>
                  <a:pt x="0" y="2562452"/>
                </a:lnTo>
                <a:lnTo>
                  <a:pt x="0" y="2182818"/>
                </a:lnTo>
                <a:lnTo>
                  <a:pt x="1332863" y="2182818"/>
                </a:lnTo>
                <a:cubicBezTo>
                  <a:pt x="1583336" y="2182818"/>
                  <a:pt x="1786383" y="1979771"/>
                  <a:pt x="1786383" y="1729299"/>
                </a:cubicBezTo>
                <a:lnTo>
                  <a:pt x="1786383" y="813736"/>
                </a:lnTo>
                <a:lnTo>
                  <a:pt x="1784926" y="813736"/>
                </a:lnTo>
                <a:lnTo>
                  <a:pt x="17849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Freeform: Shape 185"/>
          <p:cNvSpPr/>
          <p:nvPr/>
        </p:nvSpPr>
        <p:spPr>
          <a:xfrm>
            <a:off x="2739675" y="1977605"/>
            <a:ext cx="1179842" cy="1515454"/>
          </a:xfrm>
          <a:custGeom>
            <a:avLst/>
            <a:gdLst>
              <a:gd name="connsiteX0" fmla="*/ 773036 w 1573123"/>
              <a:gd name="connsiteY0" fmla="*/ 0 h 2020605"/>
              <a:gd name="connsiteX1" fmla="*/ 1573123 w 1573123"/>
              <a:gd name="connsiteY1" fmla="*/ 0 h 2020605"/>
              <a:gd name="connsiteX2" fmla="*/ 1573123 w 1573123"/>
              <a:gd name="connsiteY2" fmla="*/ 379634 h 2020605"/>
              <a:gd name="connsiteX3" fmla="*/ 873080 w 1573123"/>
              <a:gd name="connsiteY3" fmla="*/ 379634 h 2020605"/>
              <a:gd name="connsiteX4" fmla="*/ 573636 w 1573123"/>
              <a:gd name="connsiteY4" fmla="*/ 679078 h 2020605"/>
              <a:gd name="connsiteX5" fmla="*/ 573636 w 1573123"/>
              <a:gd name="connsiteY5" fmla="*/ 1206869 h 2020605"/>
              <a:gd name="connsiteX6" fmla="*/ 574478 w 1573123"/>
              <a:gd name="connsiteY6" fmla="*/ 1206869 h 2020605"/>
              <a:gd name="connsiteX7" fmla="*/ 574478 w 1573123"/>
              <a:gd name="connsiteY7" fmla="*/ 2020605 h 2020605"/>
              <a:gd name="connsiteX8" fmla="*/ 0 w 1573123"/>
              <a:gd name="connsiteY8" fmla="*/ 1206869 h 2020605"/>
              <a:gd name="connsiteX9" fmla="*/ 182752 w 1573123"/>
              <a:gd name="connsiteY9" fmla="*/ 1206869 h 2020605"/>
              <a:gd name="connsiteX10" fmla="*/ 182752 w 1573123"/>
              <a:gd name="connsiteY10" fmla="*/ 590284 h 2020605"/>
              <a:gd name="connsiteX11" fmla="*/ 773036 w 1573123"/>
              <a:gd name="connsiteY11" fmla="*/ 0 h 20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3123" h="2020605">
                <a:moveTo>
                  <a:pt x="773036" y="0"/>
                </a:moveTo>
                <a:lnTo>
                  <a:pt x="1573123" y="0"/>
                </a:lnTo>
                <a:lnTo>
                  <a:pt x="1573123" y="379634"/>
                </a:lnTo>
                <a:lnTo>
                  <a:pt x="873080" y="379634"/>
                </a:lnTo>
                <a:cubicBezTo>
                  <a:pt x="707701" y="379634"/>
                  <a:pt x="573636" y="513699"/>
                  <a:pt x="573636" y="679078"/>
                </a:cubicBezTo>
                <a:lnTo>
                  <a:pt x="573636" y="1206869"/>
                </a:lnTo>
                <a:lnTo>
                  <a:pt x="574478" y="1206869"/>
                </a:lnTo>
                <a:lnTo>
                  <a:pt x="574478" y="2020605"/>
                </a:lnTo>
                <a:lnTo>
                  <a:pt x="0" y="1206869"/>
                </a:lnTo>
                <a:lnTo>
                  <a:pt x="182752" y="1206869"/>
                </a:lnTo>
                <a:lnTo>
                  <a:pt x="182752" y="590284"/>
                </a:lnTo>
                <a:cubicBezTo>
                  <a:pt x="182752" y="264279"/>
                  <a:pt x="447031" y="0"/>
                  <a:pt x="773036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TextBox 165"/>
          <p:cNvSpPr txBox="1">
            <a:spLocks/>
          </p:cNvSpPr>
          <p:nvPr/>
        </p:nvSpPr>
        <p:spPr>
          <a:xfrm>
            <a:off x="1164155" y="860624"/>
            <a:ext cx="2062035" cy="1064626"/>
          </a:xfrm>
          <a:prstGeom prst="rect">
            <a:avLst/>
          </a:prstGeom>
        </p:spPr>
        <p:txBody>
          <a:bodyPr vert="horz" wrap="square" lIns="0" tIns="0" rIns="360000" bIns="0" anchor="ctr">
            <a:normAutofit/>
          </a:bodyPr>
          <a:lstStyle/>
          <a:p>
            <a:r>
              <a:rPr lang="en-US" altLang="zh-CN" sz="1050" dirty="0" smtClean="0"/>
              <a:t>1.</a:t>
            </a:r>
            <a:r>
              <a:rPr lang="zh-CN" altLang="en-US" sz="1050" dirty="0" smtClean="0"/>
              <a:t> 重复</a:t>
            </a:r>
            <a:r>
              <a:rPr lang="zh-CN" altLang="en-US" sz="1050" dirty="0"/>
              <a:t>引用的</a:t>
            </a:r>
            <a:r>
              <a:rPr lang="en-US" altLang="zh-CN" sz="1050" dirty="0"/>
              <a:t>chunk</a:t>
            </a:r>
            <a:r>
              <a:rPr lang="zh-CN" altLang="en-US" sz="1050" dirty="0"/>
              <a:t>和包含来自 </a:t>
            </a:r>
            <a:r>
              <a:rPr lang="en-US" altLang="zh-CN" sz="1050" dirty="0"/>
              <a:t>node-modules</a:t>
            </a:r>
            <a:r>
              <a:rPr lang="zh-CN" altLang="en-US" sz="1050" dirty="0"/>
              <a:t>文件夹的模块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7880" y="200199"/>
            <a:ext cx="28500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v4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默认打包规则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97AA606E-55BA-4291-A73C-EA8DA20FBA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734948" y="771047"/>
            <a:ext cx="6855716" cy="59963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45DD93B0-2C55-451C-92E0-1C06A0DBC7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019654" y="-1679085"/>
            <a:ext cx="6855716" cy="5996349"/>
          </a:xfrm>
          <a:prstGeom prst="rect">
            <a:avLst/>
          </a:prstGeom>
        </p:spPr>
      </p:pic>
      <p:sp>
        <p:nvSpPr>
          <p:cNvPr id="24" name="TextBox 165"/>
          <p:cNvSpPr txBox="1">
            <a:spLocks/>
          </p:cNvSpPr>
          <p:nvPr/>
        </p:nvSpPr>
        <p:spPr>
          <a:xfrm>
            <a:off x="6450266" y="925113"/>
            <a:ext cx="2062035" cy="1064626"/>
          </a:xfrm>
          <a:prstGeom prst="rect">
            <a:avLst/>
          </a:prstGeom>
        </p:spPr>
        <p:txBody>
          <a:bodyPr vert="horz" wrap="square" lIns="0" tIns="0" rIns="360000" bIns="0" anchor="ctr">
            <a:normAutofit/>
          </a:bodyPr>
          <a:lstStyle/>
          <a:p>
            <a:r>
              <a:rPr lang="en-US" altLang="zh-CN" sz="1050" dirty="0"/>
              <a:t>2</a:t>
            </a:r>
            <a:r>
              <a:rPr lang="en-US" altLang="zh-CN" sz="1050" dirty="0" smtClean="0"/>
              <a:t>.</a:t>
            </a:r>
            <a:r>
              <a:rPr lang="zh-CN" altLang="en-US" sz="1050" dirty="0" smtClean="0"/>
              <a:t> 在压缩前不小于 </a:t>
            </a:r>
            <a:r>
              <a:rPr lang="en-US" altLang="zh-CN" sz="1050" dirty="0" smtClean="0"/>
              <a:t>30kb</a:t>
            </a:r>
            <a:endParaRPr lang="zh-CN" altLang="en-US" sz="1050" dirty="0"/>
          </a:p>
        </p:txBody>
      </p:sp>
      <p:sp>
        <p:nvSpPr>
          <p:cNvPr id="25" name="TextBox 165"/>
          <p:cNvSpPr txBox="1">
            <a:spLocks/>
          </p:cNvSpPr>
          <p:nvPr/>
        </p:nvSpPr>
        <p:spPr>
          <a:xfrm>
            <a:off x="1077718" y="3409862"/>
            <a:ext cx="2148472" cy="1064626"/>
          </a:xfrm>
          <a:prstGeom prst="rect">
            <a:avLst/>
          </a:prstGeom>
        </p:spPr>
        <p:txBody>
          <a:bodyPr vert="horz" wrap="square" lIns="0" tIns="0" rIns="360000" bIns="0" anchor="ctr">
            <a:normAutofit/>
          </a:bodyPr>
          <a:lstStyle/>
          <a:p>
            <a:r>
              <a:rPr lang="en-US" altLang="zh-CN" sz="1050" dirty="0" smtClean="0"/>
              <a:t>3.</a:t>
            </a:r>
            <a:r>
              <a:rPr lang="zh-CN" altLang="en-US" sz="1050" dirty="0" smtClean="0"/>
              <a:t>按需加载并发请求量不大于</a:t>
            </a:r>
            <a:r>
              <a:rPr lang="en-US" altLang="zh-CN" sz="1050" dirty="0" smtClean="0"/>
              <a:t>5</a:t>
            </a:r>
            <a:r>
              <a:rPr lang="zh-CN" altLang="en-US" sz="1050" dirty="0" smtClean="0"/>
              <a:t> </a:t>
            </a:r>
            <a:endParaRPr lang="zh-CN" altLang="en-US" sz="1050" dirty="0"/>
          </a:p>
        </p:txBody>
      </p:sp>
      <p:sp>
        <p:nvSpPr>
          <p:cNvPr id="26" name="TextBox 165"/>
          <p:cNvSpPr txBox="1">
            <a:spLocks/>
          </p:cNvSpPr>
          <p:nvPr/>
        </p:nvSpPr>
        <p:spPr>
          <a:xfrm>
            <a:off x="6354924" y="3302065"/>
            <a:ext cx="2465548" cy="1064626"/>
          </a:xfrm>
          <a:prstGeom prst="rect">
            <a:avLst/>
          </a:prstGeom>
        </p:spPr>
        <p:txBody>
          <a:bodyPr vert="horz" wrap="square" lIns="0" tIns="0" rIns="360000" bIns="0" anchor="ctr">
            <a:normAutofit/>
          </a:bodyPr>
          <a:lstStyle/>
          <a:p>
            <a:r>
              <a:rPr lang="en-US" altLang="zh-CN" sz="1050" dirty="0"/>
              <a:t>4</a:t>
            </a:r>
            <a:r>
              <a:rPr lang="en-US" altLang="zh-CN" sz="1050" dirty="0" smtClean="0"/>
              <a:t>.</a:t>
            </a:r>
            <a:r>
              <a:rPr lang="zh-CN" altLang="en-US" sz="1050" dirty="0" smtClean="0"/>
              <a:t> 初始化 加载并发请求量不大于</a:t>
            </a:r>
            <a:r>
              <a:rPr lang="en-US" altLang="zh-CN" sz="1050" dirty="0" smtClean="0"/>
              <a:t>3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8493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>
            <a:extLst>
              <a:ext uri="{FF2B5EF4-FFF2-40B4-BE49-F238E27FC236}">
                <a16:creationId xmlns:a16="http://schemas.microsoft.com/office/drawing/2014/main" xmlns="" id="{45AA4F29-A6B8-4CD7-8F1A-5F9C10E90038}"/>
              </a:ext>
            </a:extLst>
          </p:cNvPr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Right Triangle 2">
            <a:extLst>
              <a:ext uri="{FF2B5EF4-FFF2-40B4-BE49-F238E27FC236}">
                <a16:creationId xmlns:a16="http://schemas.microsoft.com/office/drawing/2014/main" xmlns="" id="{8A95A1F8-37FD-46A1-938E-5B6727148222}"/>
              </a:ext>
            </a:extLst>
          </p:cNvPr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0BF31707-B0A9-4075-A49E-1CD8BDC53B03}"/>
              </a:ext>
            </a:extLst>
          </p:cNvPr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925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xmlns="" id="{0A818D59-61D3-4031-8376-8B9F7B2410EA}"/>
              </a:ext>
            </a:extLst>
          </p:cNvPr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xmlns="" id="{701F4E37-D9A8-4271-A05E-7E1B7A9370F4}"/>
              </a:ext>
            </a:extLst>
          </p:cNvPr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xmlns="" id="{45FE22B5-A71D-40C0-8D5A-9358F379C594}"/>
              </a:ext>
            </a:extLst>
          </p:cNvPr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22DBAD87-8AE9-4FBE-AD73-A805DE564C2F}"/>
              </a:ext>
            </a:extLst>
          </p:cNvPr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xmlns="" id="{2E05B855-B5DB-479D-AAB0-8795CE3C9269}"/>
              </a:ext>
            </a:extLst>
          </p:cNvPr>
          <p:cNvGrpSpPr/>
          <p:nvPr/>
        </p:nvGrpSpPr>
        <p:grpSpPr>
          <a:xfrm>
            <a:off x="4490991" y="1707877"/>
            <a:ext cx="2971931" cy="422424"/>
            <a:chOff x="3943834" y="704409"/>
            <a:chExt cx="3962574" cy="563232"/>
          </a:xfrm>
        </p:grpSpPr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xmlns="" id="{BEB02227-E2E7-449D-8364-63A337B609E7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什么</a:t>
              </a:r>
              <a:r>
                <a:rPr lang="zh-CN" altLang="en-US" sz="1600" b="1" smtClean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是</a:t>
              </a:r>
              <a:r>
                <a:rPr lang="en-US" altLang="zh-CN" sz="1600" b="1" dirty="0" err="1" smtClean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webpack</a:t>
              </a:r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 smtClean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?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xmlns="" id="{D986AF0E-294D-4630-B58F-41EB7F39661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 （</a:t>
              </a:r>
              <a:r>
                <a:rPr lang="en-US" altLang="zh-CN" sz="800" dirty="0" err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webpack</a:t>
              </a:r>
              <a:r>
                <a:rPr lang="zh-CN" altLang="en-US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简单介绍</a:t>
              </a:r>
              <a:r>
                <a:rPr lang="en-US" altLang="zh-CN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&amp;</a:t>
              </a:r>
              <a:r>
                <a:rPr lang="zh-CN" altLang="en-US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工作流程）</a:t>
              </a:r>
              <a:endParaRPr lang="zh-CN" altLang="en-US" sz="8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2C0DFEAF-FAC3-4DAD-84DF-B3C32C6FA4D5}"/>
              </a:ext>
            </a:extLst>
          </p:cNvPr>
          <p:cNvGrpSpPr/>
          <p:nvPr/>
        </p:nvGrpSpPr>
        <p:grpSpPr>
          <a:xfrm>
            <a:off x="4490991" y="2301986"/>
            <a:ext cx="3249361" cy="583516"/>
            <a:chOff x="3943834" y="489620"/>
            <a:chExt cx="4332481" cy="778021"/>
          </a:xfrm>
        </p:grpSpPr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xmlns="" id="{F451451B-6B3C-42AD-877A-DDF4B3A9FF86}"/>
                </a:ext>
              </a:extLst>
            </p:cNvPr>
            <p:cNvSpPr txBox="1"/>
            <p:nvPr/>
          </p:nvSpPr>
          <p:spPr>
            <a:xfrm>
              <a:off x="3943834" y="489620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什么是</a:t>
              </a:r>
              <a:r>
                <a:rPr lang="en-US" altLang="zh-CN" sz="1600" b="1" dirty="0" smtClean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chunk</a:t>
              </a:r>
              <a:r>
                <a:rPr lang="zh-CN" altLang="en-US" sz="1600" b="1" dirty="0" smtClean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 smtClean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?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xmlns="" id="{228782BA-910D-405A-9885-5039B69C5ACA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（</a:t>
              </a:r>
              <a:r>
                <a:rPr lang="en-US" altLang="zh-CN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chunk</a:t>
              </a:r>
              <a:r>
                <a:rPr lang="zh-CN" altLang="en-US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 相关概念介绍</a:t>
              </a:r>
              <a:r>
                <a:rPr lang="en-US" altLang="zh-CN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&amp;</a:t>
              </a:r>
              <a:r>
                <a:rPr lang="en-US" altLang="zh-CN" sz="800" dirty="0" err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splitChunks</a:t>
              </a:r>
              <a:r>
                <a:rPr lang="zh-CN" altLang="en-US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插件的使用）</a:t>
              </a:r>
              <a:endParaRPr lang="zh-CN" altLang="en-US" sz="8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xmlns="" id="{A1EDF3D9-E4E3-4C14-BD43-35DD59F560B1}"/>
              </a:ext>
            </a:extLst>
          </p:cNvPr>
          <p:cNvGrpSpPr/>
          <p:nvPr/>
        </p:nvGrpSpPr>
        <p:grpSpPr>
          <a:xfrm>
            <a:off x="4490991" y="3218279"/>
            <a:ext cx="2971931" cy="422424"/>
            <a:chOff x="3943834" y="704409"/>
            <a:chExt cx="3962574" cy="5632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262A3B6-D6F6-416E-B2AD-7191F724D70A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en-US" altLang="zh-CN" sz="1600" b="1" dirty="0" err="1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Webpack</a:t>
              </a:r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 打包优化方案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FCCB062-55CB-4762-9354-163D0B9FF350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（优化插件</a:t>
              </a:r>
              <a:r>
                <a:rPr lang="en-US" altLang="zh-CN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&amp;</a:t>
              </a:r>
              <a:r>
                <a:rPr lang="zh-CN" altLang="en-US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打包优化方案</a:t>
              </a:r>
              <a:r>
                <a:rPr lang="en-US" altLang="zh-CN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&amp;</a:t>
              </a:r>
              <a:r>
                <a:rPr lang="zh-CN" altLang="en-US" sz="8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适用于项目的配置）</a:t>
              </a:r>
              <a:endParaRPr lang="zh-CN" altLang="en-US" sz="8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19">
            <a:extLst>
              <a:ext uri="{FF2B5EF4-FFF2-40B4-BE49-F238E27FC236}">
                <a16:creationId xmlns:a16="http://schemas.microsoft.com/office/drawing/2014/main" xmlns="" id="{8F38DD29-A819-4167-8BEC-AC098CD847A7}"/>
              </a:ext>
            </a:extLst>
          </p:cNvPr>
          <p:cNvGrpSpPr/>
          <p:nvPr/>
        </p:nvGrpSpPr>
        <p:grpSpPr>
          <a:xfrm>
            <a:off x="4490991" y="3973480"/>
            <a:ext cx="3753417" cy="422424"/>
            <a:chOff x="3943834" y="704409"/>
            <a:chExt cx="4291931" cy="563232"/>
          </a:xfrm>
        </p:grpSpPr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xmlns="" id="{F40E2A55-1F47-4827-BD8A-A1CC6C0FB558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chemeClr val="accent4">
                      <a:lumMod val="100000"/>
                    </a:schemeClr>
                  </a:solidFill>
                  <a:ea typeface="微软雅黑" panose="020B0503020204020204" pitchFamily="34" charset="-122"/>
                </a:rPr>
                <a:t>相关内容拓展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xmlns="" id="{25548A1A-BEF5-421C-808B-508C21EA67C9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4291931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（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v3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 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v4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区别、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hash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scripts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配置、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path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相关概念及使用）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>
            <a:spLocks/>
          </p:cNvSpPr>
          <p:nvPr/>
        </p:nvSpPr>
        <p:spPr>
          <a:xfrm>
            <a:off x="857879" y="200199"/>
            <a:ext cx="303719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splitChunkPlugin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详细参数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F7D6C840-C892-4000-8CA3-0903A7C01B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086745" y="194983"/>
            <a:ext cx="6855716" cy="5996349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6B1521E0-0E2B-451C-80EA-2DE27F9B89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22436" y="-2039125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915566"/>
            <a:ext cx="806489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module.exports</a:t>
            </a:r>
            <a:r>
              <a:rPr lang="en-US" altLang="zh-CN" sz="1000" dirty="0"/>
              <a:t> = { </a:t>
            </a:r>
            <a:r>
              <a:rPr lang="en-US" altLang="zh-CN" sz="1000" dirty="0" smtClean="0"/>
              <a:t>//...</a:t>
            </a:r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optimization: </a:t>
            </a:r>
            <a:r>
              <a:rPr lang="en-US" altLang="zh-CN" sz="1000" dirty="0" smtClean="0"/>
              <a:t>{</a:t>
            </a:r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</a:t>
            </a:r>
            <a:r>
              <a:rPr lang="en-US" altLang="zh-CN" sz="1000" dirty="0" smtClean="0"/>
              <a:t> </a:t>
            </a:r>
            <a:r>
              <a:rPr lang="en-US" altLang="zh-CN" sz="1000" dirty="0" err="1"/>
              <a:t>splitChunks</a:t>
            </a:r>
            <a:r>
              <a:rPr lang="en-US" altLang="zh-CN" sz="1000" dirty="0"/>
              <a:t>: {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smtClean="0"/>
              <a:t>chunks</a:t>
            </a:r>
            <a:r>
              <a:rPr lang="en-US" altLang="zh-CN" sz="1000" dirty="0"/>
              <a:t>: </a:t>
            </a:r>
            <a:r>
              <a:rPr lang="en-US" altLang="zh-CN" sz="1000" dirty="0" smtClean="0"/>
              <a:t>‘</a:t>
            </a:r>
            <a:r>
              <a:rPr lang="en-US" altLang="zh-CN" sz="1000" dirty="0" err="1" smtClean="0"/>
              <a:t>async</a:t>
            </a:r>
            <a:r>
              <a:rPr lang="en-US" altLang="zh-CN" sz="1000" dirty="0" smtClean="0"/>
              <a:t>’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                          </a:t>
            </a:r>
            <a:r>
              <a:rPr lang="en-US" altLang="zh-CN" sz="1000" dirty="0" smtClean="0"/>
              <a:t>//</a:t>
            </a:r>
            <a:r>
              <a:rPr lang="zh-CN" altLang="en-US" sz="1000" dirty="0"/>
              <a:t>可以选择对哪些</a:t>
            </a:r>
            <a:r>
              <a:rPr lang="en-US" altLang="zh-CN" sz="1000" dirty="0"/>
              <a:t>chunk</a:t>
            </a:r>
            <a:r>
              <a:rPr lang="zh-CN" altLang="en-US" sz="1000" dirty="0"/>
              <a:t>进行优化（</a:t>
            </a:r>
            <a:r>
              <a:rPr lang="en-US" altLang="zh-CN" sz="1000" dirty="0" err="1"/>
              <a:t>all|async|initial</a:t>
            </a:r>
            <a:r>
              <a:rPr lang="zh-CN" altLang="en-US" sz="1000" dirty="0"/>
              <a:t>）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err="1" smtClean="0"/>
              <a:t>minSize</a:t>
            </a:r>
            <a:r>
              <a:rPr lang="en-US" altLang="zh-CN" sz="1000" dirty="0"/>
              <a:t>: 30000</a:t>
            </a:r>
            <a:r>
              <a:rPr lang="en-US" altLang="zh-CN" sz="1000" dirty="0" smtClean="0"/>
              <a:t>,	// </a:t>
            </a:r>
            <a:r>
              <a:rPr lang="zh-CN" altLang="en-US" sz="1000" dirty="0"/>
              <a:t>要生成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chunk</a:t>
            </a:r>
            <a:r>
              <a:rPr lang="zh-CN" altLang="en-US" sz="1000" dirty="0" smtClean="0"/>
              <a:t>的</a:t>
            </a:r>
            <a:r>
              <a:rPr lang="zh-CN" altLang="en-US" sz="1000" dirty="0"/>
              <a:t>最小大小</a:t>
            </a:r>
            <a:r>
              <a:rPr lang="en-US" altLang="zh-CN" sz="1000" dirty="0"/>
              <a:t>(b)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err="1" smtClean="0"/>
              <a:t>minChunks</a:t>
            </a:r>
            <a:r>
              <a:rPr lang="en-US" altLang="zh-CN" sz="1000" dirty="0"/>
              <a:t>: 1</a:t>
            </a:r>
            <a:r>
              <a:rPr lang="en-US" altLang="zh-CN" sz="1000" dirty="0" smtClean="0"/>
              <a:t>,	//</a:t>
            </a:r>
            <a:r>
              <a:rPr lang="zh-CN" altLang="en-US" sz="1000" dirty="0"/>
              <a:t>分割前必须共享模块的</a:t>
            </a:r>
            <a:r>
              <a:rPr lang="zh-CN" altLang="en-US" sz="1000" dirty="0" smtClean="0"/>
              <a:t>最小引用次数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err="1" smtClean="0"/>
              <a:t>maxAsyncRequests</a:t>
            </a:r>
            <a:r>
              <a:rPr lang="en-US" altLang="zh-CN" sz="1000" dirty="0"/>
              <a:t>: 5</a:t>
            </a:r>
            <a:r>
              <a:rPr lang="en-US" altLang="zh-CN" sz="1000" dirty="0" smtClean="0"/>
              <a:t>,	//</a:t>
            </a:r>
            <a:r>
              <a:rPr lang="zh-CN" altLang="en-US" sz="1000" dirty="0"/>
              <a:t>按需加载 最大并行请求量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err="1" smtClean="0"/>
              <a:t>maxInitialRequests</a:t>
            </a:r>
            <a:r>
              <a:rPr lang="en-US" altLang="zh-CN" sz="1000" dirty="0"/>
              <a:t>: 3</a:t>
            </a:r>
            <a:r>
              <a:rPr lang="en-US" altLang="zh-CN" sz="1000" dirty="0" smtClean="0"/>
              <a:t>,	//</a:t>
            </a:r>
            <a:r>
              <a:rPr lang="zh-CN" altLang="en-US" sz="1000" dirty="0"/>
              <a:t>初始化页面 最大并行请求量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err="1" smtClean="0"/>
              <a:t>automaticNameDelimiter</a:t>
            </a:r>
            <a:r>
              <a:rPr lang="en-US" altLang="zh-CN" sz="1000" dirty="0"/>
              <a:t>: </a:t>
            </a:r>
            <a:r>
              <a:rPr lang="en-US" altLang="zh-CN" sz="1000" dirty="0" smtClean="0"/>
              <a:t>‘~’,	</a:t>
            </a:r>
            <a:r>
              <a:rPr lang="zh-CN" altLang="en-US" sz="1000" dirty="0" smtClean="0"/>
              <a:t>        </a:t>
            </a:r>
            <a:r>
              <a:rPr lang="en-US" altLang="zh-CN" sz="1000" dirty="0" smtClean="0"/>
              <a:t>//</a:t>
            </a:r>
            <a:r>
              <a:rPr lang="en-US" altLang="zh-CN" sz="1000" dirty="0"/>
              <a:t>chunk</a:t>
            </a:r>
            <a:r>
              <a:rPr lang="zh-CN" altLang="en-US" sz="1000" dirty="0"/>
              <a:t>一般名称格式为（例如</a:t>
            </a:r>
            <a:r>
              <a:rPr lang="en-US" altLang="zh-CN" sz="1000" dirty="0" err="1"/>
              <a:t>vendors~main.js</a:t>
            </a:r>
            <a:r>
              <a:rPr lang="zh-CN" altLang="en-US" sz="1000" dirty="0"/>
              <a:t>）该项指分隔符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smtClean="0"/>
              <a:t>name</a:t>
            </a:r>
            <a:r>
              <a:rPr lang="en-US" altLang="zh-CN" sz="1000" dirty="0"/>
              <a:t>: true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                                 </a:t>
            </a:r>
            <a:r>
              <a:rPr lang="en-US" altLang="zh-CN" sz="1000" dirty="0" smtClean="0"/>
              <a:t>//</a:t>
            </a:r>
            <a:r>
              <a:rPr lang="en-US" altLang="zh-CN" sz="1000" dirty="0"/>
              <a:t>chunk</a:t>
            </a:r>
            <a:r>
              <a:rPr lang="zh-CN" altLang="en-US" sz="1000" dirty="0"/>
              <a:t>的名称 </a:t>
            </a:r>
            <a:r>
              <a:rPr lang="en-US" altLang="zh-CN" sz="1000" dirty="0"/>
              <a:t>(true</a:t>
            </a:r>
            <a:r>
              <a:rPr lang="zh-CN" altLang="en-US" sz="1000" dirty="0"/>
              <a:t>时将自动生成名称</a:t>
            </a:r>
            <a:r>
              <a:rPr lang="en-US" altLang="zh-CN" sz="1000" dirty="0"/>
              <a:t>) </a:t>
            </a:r>
            <a:r>
              <a:rPr lang="zh-CN" altLang="en-US" sz="1000" dirty="0"/>
              <a:t>如果名称和入口点名称不相符则删除入口点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err="1" smtClean="0"/>
              <a:t>cacheGroups</a:t>
            </a:r>
            <a:r>
              <a:rPr lang="en-US" altLang="zh-CN" sz="1000" dirty="0"/>
              <a:t>: </a:t>
            </a:r>
            <a:r>
              <a:rPr lang="en-US" altLang="zh-CN" sz="1000" dirty="0" smtClean="0"/>
              <a:t>{	//</a:t>
            </a:r>
            <a:r>
              <a:rPr lang="zh-CN" altLang="en-US" sz="1000" dirty="0"/>
              <a:t>缓存组可以继承和覆盖</a:t>
            </a:r>
            <a:r>
              <a:rPr lang="en-US" altLang="zh-CN" sz="1000" dirty="0" err="1"/>
              <a:t>splitChunks</a:t>
            </a:r>
            <a:r>
              <a:rPr lang="en-US" altLang="zh-CN" sz="1000" dirty="0"/>
              <a:t>.*</a:t>
            </a:r>
            <a:r>
              <a:rPr lang="zh-CN" altLang="en-US" sz="1000" dirty="0"/>
              <a:t>全部属性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smtClean="0"/>
              <a:t>vendors</a:t>
            </a:r>
            <a:r>
              <a:rPr lang="en-US" altLang="zh-CN" sz="1000" dirty="0"/>
              <a:t>: </a:t>
            </a:r>
            <a:r>
              <a:rPr lang="en-US" altLang="zh-CN" sz="1000" dirty="0" smtClean="0"/>
              <a:t>{</a:t>
            </a:r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    </a:t>
            </a:r>
            <a:r>
              <a:rPr lang="en-US" altLang="zh-CN" sz="1000" dirty="0" smtClean="0"/>
              <a:t>test</a:t>
            </a:r>
            <a:r>
              <a:rPr lang="en-US" altLang="zh-CN" sz="1000" dirty="0"/>
              <a:t>: /[\\/]</a:t>
            </a:r>
            <a:r>
              <a:rPr lang="en-US" altLang="zh-CN" sz="1000" dirty="0" err="1"/>
              <a:t>node_modules</a:t>
            </a:r>
            <a:r>
              <a:rPr lang="en-US" altLang="zh-CN" sz="1000" dirty="0" smtClean="0"/>
              <a:t>[\\/]/,	//</a:t>
            </a:r>
            <a:r>
              <a:rPr lang="en-US" altLang="zh-CN" sz="1000" dirty="0"/>
              <a:t>test</a:t>
            </a:r>
            <a:r>
              <a:rPr lang="zh-CN" altLang="en-US" sz="1000" dirty="0"/>
              <a:t>属性只有在</a:t>
            </a:r>
            <a:r>
              <a:rPr lang="en-US" altLang="zh-CN" sz="1000" dirty="0"/>
              <a:t>cache group</a:t>
            </a:r>
            <a:r>
              <a:rPr lang="zh-CN" altLang="en-US" sz="1000" dirty="0"/>
              <a:t>中操作 正则匹配</a:t>
            </a:r>
            <a:r>
              <a:rPr lang="en-US" altLang="zh-CN" sz="1000" dirty="0"/>
              <a:t>chunk</a:t>
            </a:r>
            <a:r>
              <a:rPr lang="zh-CN" altLang="en-US" sz="1000" dirty="0"/>
              <a:t>放到该缓存组中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    </a:t>
            </a:r>
            <a:r>
              <a:rPr lang="en-US" altLang="zh-CN" sz="1000" dirty="0" smtClean="0"/>
              <a:t>priority</a:t>
            </a:r>
            <a:r>
              <a:rPr lang="en-US" altLang="zh-CN" sz="1000" dirty="0"/>
              <a:t>: -</a:t>
            </a:r>
            <a:r>
              <a:rPr lang="en-US" altLang="zh-CN" sz="1000" dirty="0" smtClean="0"/>
              <a:t>10		//</a:t>
            </a:r>
            <a:r>
              <a:rPr lang="en-US" altLang="zh-CN" sz="1000" dirty="0"/>
              <a:t>priority</a:t>
            </a:r>
            <a:r>
              <a:rPr lang="zh-CN" altLang="en-US" sz="1000" dirty="0"/>
              <a:t>属性只有在</a:t>
            </a:r>
            <a:r>
              <a:rPr lang="en-US" altLang="zh-CN" sz="1000" dirty="0"/>
              <a:t>cache group</a:t>
            </a:r>
            <a:r>
              <a:rPr lang="zh-CN" altLang="en-US" sz="1000" dirty="0"/>
              <a:t>中操作 优先级</a:t>
            </a:r>
            <a:r>
              <a:rPr lang="en-US" altLang="zh-CN" sz="1000" dirty="0"/>
              <a:t>(</a:t>
            </a:r>
            <a:r>
              <a:rPr lang="zh-CN" altLang="en-US" sz="1000" dirty="0"/>
              <a:t>默认组优先级为负</a:t>
            </a:r>
            <a:r>
              <a:rPr lang="en-US" altLang="zh-CN" sz="1000" dirty="0"/>
              <a:t>) },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    </a:t>
            </a:r>
            <a:r>
              <a:rPr lang="en-US" altLang="zh-CN" sz="1000" dirty="0" smtClean="0"/>
              <a:t>default</a:t>
            </a:r>
            <a:r>
              <a:rPr lang="en-US" altLang="zh-CN" sz="1000" dirty="0"/>
              <a:t>: </a:t>
            </a:r>
            <a:r>
              <a:rPr lang="en-US" altLang="zh-CN" sz="1000" dirty="0" smtClean="0"/>
              <a:t>{</a:t>
            </a:r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        </a:t>
            </a:r>
            <a:r>
              <a:rPr lang="en-US" altLang="zh-CN" sz="1000" dirty="0" err="1" smtClean="0"/>
              <a:t>minChunks</a:t>
            </a:r>
            <a:r>
              <a:rPr lang="en-US" altLang="zh-CN" sz="1000" dirty="0"/>
              <a:t>: </a:t>
            </a:r>
            <a:r>
              <a:rPr lang="en-US" altLang="zh-CN" sz="1000" dirty="0" smtClean="0"/>
              <a:t>2,</a:t>
            </a:r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        </a:t>
            </a:r>
            <a:r>
              <a:rPr lang="en-US" altLang="zh-CN" sz="1000" dirty="0" smtClean="0"/>
              <a:t>priority</a:t>
            </a:r>
            <a:r>
              <a:rPr lang="en-US" altLang="zh-CN" sz="1000" dirty="0"/>
              <a:t>: -20,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        </a:t>
            </a:r>
            <a:r>
              <a:rPr lang="en-US" altLang="zh-CN" sz="1000" dirty="0" err="1" smtClean="0"/>
              <a:t>reuseExistingChunk</a:t>
            </a:r>
            <a:r>
              <a:rPr lang="en-US" altLang="zh-CN" sz="1000" dirty="0"/>
              <a:t>: true, </a:t>
            </a:r>
            <a:r>
              <a:rPr lang="en-US" altLang="zh-CN" sz="1000" dirty="0" smtClean="0"/>
              <a:t>	</a:t>
            </a:r>
            <a:r>
              <a:rPr lang="zh-CN" altLang="en-US" sz="1000" dirty="0" smtClean="0"/>
              <a:t>       </a:t>
            </a:r>
            <a:r>
              <a:rPr lang="en-US" altLang="zh-CN" sz="1000" dirty="0" smtClean="0"/>
              <a:t>//</a:t>
            </a:r>
            <a:r>
              <a:rPr lang="en-US" altLang="zh-CN" sz="1000" dirty="0" err="1"/>
              <a:t>reuseExistingChunk</a:t>
            </a:r>
            <a:r>
              <a:rPr lang="zh-CN" altLang="en-US" sz="1000" dirty="0"/>
              <a:t>属性只有在</a:t>
            </a:r>
            <a:r>
              <a:rPr lang="en-US" altLang="zh-CN" sz="1000" dirty="0"/>
              <a:t>cache group</a:t>
            </a:r>
            <a:r>
              <a:rPr lang="zh-CN" altLang="en-US" sz="1000" dirty="0"/>
              <a:t>操作 是否可以使用已存在的</a:t>
            </a:r>
            <a:r>
              <a:rPr lang="en-US" altLang="zh-CN" sz="1000" dirty="0"/>
              <a:t>chunk </a:t>
            </a:r>
            <a:r>
              <a:rPr lang="zh-CN" altLang="en-US" sz="1000" dirty="0"/>
              <a:t>如果满足条件的</a:t>
            </a:r>
            <a:r>
              <a:rPr lang="en-US" altLang="zh-CN" sz="1000" dirty="0"/>
              <a:t>chunk</a:t>
            </a:r>
            <a:r>
              <a:rPr lang="zh-CN" altLang="en-US" sz="1000" dirty="0"/>
              <a:t>已存在就不会再创建新的</a:t>
            </a:r>
            <a:r>
              <a:rPr lang="en-US" altLang="zh-CN" sz="1000" dirty="0"/>
              <a:t>chunk 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       </a:t>
            </a:r>
            <a:r>
              <a:rPr lang="en-US" altLang="zh-CN" sz="1000" dirty="0" smtClean="0"/>
              <a:t>filename</a:t>
            </a:r>
            <a:r>
              <a:rPr lang="en-US" altLang="zh-CN" sz="1000" dirty="0"/>
              <a:t>: '[name].</a:t>
            </a:r>
            <a:r>
              <a:rPr lang="en-US" altLang="zh-CN" sz="1000" dirty="0" err="1"/>
              <a:t>bundle.js</a:t>
            </a:r>
            <a:r>
              <a:rPr lang="en-US" altLang="zh-CN" sz="1000"/>
              <a:t>' </a:t>
            </a:r>
            <a:r>
              <a:rPr lang="en-US" altLang="zh-CN" sz="1000" smtClean="0"/>
              <a:t>	//</a:t>
            </a:r>
            <a:r>
              <a:rPr lang="zh-CN" altLang="en-US" sz="1000" dirty="0"/>
              <a:t>打包生成文件</a:t>
            </a:r>
            <a:r>
              <a:rPr lang="zh-CN" altLang="en-US" sz="1000" dirty="0" smtClean="0"/>
              <a:t>名称</a:t>
            </a:r>
            <a:endParaRPr lang="en-US" altLang="zh-CN" sz="1000" dirty="0" smtClean="0"/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    </a:t>
            </a:r>
            <a:r>
              <a:rPr lang="en-US" altLang="zh-CN" sz="1000" dirty="0" smtClean="0"/>
              <a:t>}</a:t>
            </a:r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   </a:t>
            </a:r>
            <a:r>
              <a:rPr lang="en-US" altLang="zh-CN" sz="1000" dirty="0" smtClean="0"/>
              <a:t>}</a:t>
            </a:r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  </a:t>
            </a:r>
            <a:r>
              <a:rPr lang="en-US" altLang="zh-CN" sz="1000" dirty="0" smtClean="0"/>
              <a:t>} </a:t>
            </a:r>
          </a:p>
          <a:p>
            <a:r>
              <a:rPr lang="zh-CN" altLang="en-US" sz="1000" dirty="0"/>
              <a:t> </a:t>
            </a:r>
            <a:r>
              <a:rPr lang="zh-CN" altLang="en-US" sz="1000" dirty="0" smtClean="0"/>
              <a:t>  </a:t>
            </a:r>
            <a:r>
              <a:rPr lang="en-US" altLang="zh-CN" sz="1000" dirty="0" smtClean="0"/>
              <a:t>}</a:t>
            </a:r>
          </a:p>
          <a:p>
            <a:r>
              <a:rPr lang="en-US" altLang="zh-CN" sz="1000" dirty="0" smtClean="0"/>
              <a:t>};</a:t>
            </a:r>
            <a:endParaRPr lang="en-US" altLang="zh-CN" sz="1000" dirty="0"/>
          </a:p>
          <a:p>
            <a:endParaRPr kumimoji="1"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69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05C505D4-2788-4AE3-AE4A-1F560C3EAA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942860" y="266991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2F752640-3D2B-475D-B324-3B7EF7322E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A99D343B-28F9-4334-9614-2D59C740A2A0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xmlns="" id="{5E08B56C-C06E-40F0-846F-33E7EAE24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353499"/>
            <a:ext cx="633670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Webpack</a:t>
            </a: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打包优化方案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/>
          </p:cNvSpPr>
          <p:nvPr/>
        </p:nvSpPr>
        <p:spPr>
          <a:xfrm>
            <a:off x="857880" y="200199"/>
            <a:ext cx="414616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项目优化方案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减少打包时间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xmlns="" id="{637A7AC2-7FC0-4EC3-87BF-7DAFCE21FC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693863" y="-21041"/>
            <a:ext cx="6855716" cy="599634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34A1D5DA-F729-46E1-8E70-C855B0718A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838299" y="-2342133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45834" y="4742985"/>
            <a:ext cx="4770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url:https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blog.csdn.net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fengyinchao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/article/details/52100357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433" y="801993"/>
            <a:ext cx="208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Externals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外部文件配置：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93" y="591159"/>
            <a:ext cx="2384347" cy="6124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889" y="545813"/>
            <a:ext cx="2567689" cy="8169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147814"/>
            <a:ext cx="252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DllPlugin&amp;DllReferencePlugin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048" y="3147814"/>
            <a:ext cx="4851982" cy="16151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366" y="1566301"/>
            <a:ext cx="5856046" cy="15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/>
          </p:cNvSpPr>
          <p:nvPr/>
        </p:nvSpPr>
        <p:spPr>
          <a:xfrm>
            <a:off x="857880" y="200199"/>
            <a:ext cx="26340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项目优化方案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xmlns="" id="{637A7AC2-7FC0-4EC3-87BF-7DAFCE21FC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34A1D5DA-F729-46E1-8E70-C855B0718A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0" y="801993"/>
            <a:ext cx="6876256" cy="34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>
            <a:spLocks/>
          </p:cNvSpPr>
          <p:nvPr/>
        </p:nvSpPr>
        <p:spPr>
          <a:xfrm>
            <a:off x="827584" y="200199"/>
            <a:ext cx="331236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Wepack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优化常用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可视化工具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F7D6C840-C892-4000-8CA3-0903A7C01B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086745" y="194983"/>
            <a:ext cx="6855716" cy="5996349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6B1521E0-0E2B-451C-80EA-2DE27F9B89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797272" y="-2174510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15616" y="685165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webpack</a:t>
            </a:r>
            <a:r>
              <a:rPr lang="en-US" altLang="zh-CN" sz="1200" dirty="0" smtClean="0"/>
              <a:t>-bundle-analyzer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(chunk</a:t>
            </a:r>
            <a:r>
              <a:rPr lang="zh-CN" altLang="en-US" sz="1200" dirty="0" smtClean="0"/>
              <a:t>可视化</a:t>
            </a:r>
            <a:r>
              <a:rPr lang="en-US" altLang="zh-CN" sz="1200" dirty="0" smtClean="0"/>
              <a:t>)&amp;speed-measure-</a:t>
            </a:r>
            <a:r>
              <a:rPr lang="en-US" altLang="zh-CN" sz="1200" dirty="0" err="1" smtClean="0"/>
              <a:t>webpack</a:t>
            </a:r>
            <a:r>
              <a:rPr lang="en-US" altLang="zh-CN" sz="1200" dirty="0" smtClean="0"/>
              <a:t>-plugin(</a:t>
            </a:r>
            <a:r>
              <a:rPr lang="zh-CN" altLang="en-US" sz="1200" dirty="0" smtClean="0"/>
              <a:t>各个</a:t>
            </a:r>
            <a:r>
              <a:rPr lang="en-US" altLang="zh-CN" sz="1200" dirty="0" smtClean="0"/>
              <a:t>chunk</a:t>
            </a:r>
            <a:r>
              <a:rPr lang="zh-CN" altLang="en-US" sz="1200" dirty="0" smtClean="0"/>
              <a:t>打包耗时</a:t>
            </a:r>
            <a:r>
              <a:rPr lang="en-US" altLang="zh-CN" sz="1200" dirty="0" smtClean="0"/>
              <a:t>)</a:t>
            </a:r>
            <a:endParaRPr lang="en-US" altLang="zh-CN" sz="1200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88" y="1059156"/>
            <a:ext cx="4067944" cy="17455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2283718"/>
            <a:ext cx="5147434" cy="2576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93" y="3065974"/>
            <a:ext cx="2618471" cy="23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EE87E0E5-DA1A-464A-9FC4-D245D0AB37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1C23B486-FD09-4EE1-BD37-67F226D872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3832F894-B46A-4ED8-B883-12DAFB806B8A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xmlns="" id="{C1CAE7BB-50C0-495E-9AC4-BE232D6BF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228371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相关知识拓展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01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/>
          </p:cNvSpPr>
          <p:nvPr/>
        </p:nvSpPr>
        <p:spPr>
          <a:xfrm>
            <a:off x="857880" y="200199"/>
            <a:ext cx="249985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V3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V4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差别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6" name="图片 225">
            <a:extLst>
              <a:ext uri="{FF2B5EF4-FFF2-40B4-BE49-F238E27FC236}">
                <a16:creationId xmlns:a16="http://schemas.microsoft.com/office/drawing/2014/main" xmlns="" id="{2CDCFF27-C120-42DF-B175-1B071A3A92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367562" y="122975"/>
            <a:ext cx="6855716" cy="5996349"/>
          </a:xfrm>
          <a:prstGeom prst="rect">
            <a:avLst/>
          </a:prstGeom>
        </p:spPr>
      </p:pic>
      <p:pic>
        <p:nvPicPr>
          <p:cNvPr id="227" name="图片 226">
            <a:extLst>
              <a:ext uri="{FF2B5EF4-FFF2-40B4-BE49-F238E27FC236}">
                <a16:creationId xmlns:a16="http://schemas.microsoft.com/office/drawing/2014/main" xmlns="" id="{5C64E592-CD8F-4A59-B3D6-D10F818ABD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1560" y="864827"/>
            <a:ext cx="7128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development</a:t>
            </a:r>
            <a:r>
              <a:rPr lang="zh-CN" altLang="en-US" sz="1200" dirty="0"/>
              <a:t> 模式下，默认开启了</a:t>
            </a:r>
            <a:r>
              <a:rPr lang="en-US" altLang="zh-CN" sz="1200" dirty="0" err="1"/>
              <a:t>NamedChunksPlugin</a:t>
            </a:r>
            <a:r>
              <a:rPr lang="zh-CN" altLang="en-US" sz="1200" dirty="0"/>
              <a:t> 和</a:t>
            </a:r>
            <a:r>
              <a:rPr lang="en-US" altLang="zh-CN" sz="1200" dirty="0" err="1"/>
              <a:t>NamedModulesPlugin</a:t>
            </a:r>
            <a:r>
              <a:rPr lang="zh-CN" altLang="en-US" sz="1200" dirty="0"/>
              <a:t>方便调试，提供了更完整的错误信息，更快的重新编译的速度。</a:t>
            </a:r>
          </a:p>
          <a:p>
            <a:r>
              <a:rPr lang="en-US" altLang="zh-CN" sz="1200" dirty="0"/>
              <a:t>production</a:t>
            </a:r>
            <a:r>
              <a:rPr lang="zh-CN" altLang="en-US" sz="1200" dirty="0"/>
              <a:t> 模式下，由于提供了</a:t>
            </a:r>
            <a:r>
              <a:rPr lang="en-US" altLang="zh-CN" sz="1200" dirty="0" err="1"/>
              <a:t>splitChunks</a:t>
            </a:r>
            <a:r>
              <a:rPr lang="zh-CN" altLang="en-US" sz="1200" dirty="0"/>
              <a:t>和</a:t>
            </a:r>
            <a:r>
              <a:rPr lang="en-US" altLang="zh-CN" sz="1200" dirty="0"/>
              <a:t>minimize</a:t>
            </a:r>
            <a:r>
              <a:rPr lang="zh-CN" altLang="en-US" sz="1200" dirty="0"/>
              <a:t>，所以基本零配置，代码就会自动分割、压缩、优化，同时 </a:t>
            </a:r>
            <a:r>
              <a:rPr lang="en-US" altLang="zh-CN" sz="1200" dirty="0" err="1"/>
              <a:t>webpack</a:t>
            </a:r>
            <a:r>
              <a:rPr lang="en-US" altLang="zh-CN" sz="1200" dirty="0"/>
              <a:t> </a:t>
            </a:r>
            <a:r>
              <a:rPr lang="zh-CN" altLang="en-US" sz="1200" dirty="0"/>
              <a:t>也会自动帮你 </a:t>
            </a:r>
            <a:r>
              <a:rPr lang="en-US" altLang="zh-CN" sz="1200" dirty="0"/>
              <a:t>Scope hoisting</a:t>
            </a:r>
            <a:r>
              <a:rPr lang="zh-CN" altLang="en-US" sz="1200" dirty="0"/>
              <a:t> 和 </a:t>
            </a:r>
            <a:r>
              <a:rPr lang="en-US" altLang="zh-CN" sz="1200" dirty="0"/>
              <a:t>Tree-shaking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r>
              <a:rPr lang="en-US" altLang="zh-CN" sz="1200" dirty="0"/>
              <a:t>Scope Hoisting </a:t>
            </a:r>
            <a:r>
              <a:rPr lang="zh-CN" altLang="en-US" sz="1200" dirty="0"/>
              <a:t>的实现原理其实很简单：分析出模块之间的依赖关系，尽可能的把打散的模块合并到一个函数中去，但前提是不能造成代码冗余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endParaRPr lang="zh-CN" altLang="en-US" sz="1200" dirty="0"/>
          </a:p>
          <a:p>
            <a:r>
              <a:rPr lang="en-US" altLang="zh-CN" sz="1200" dirty="0"/>
              <a:t>Tree-shaking</a:t>
            </a:r>
            <a:r>
              <a:rPr lang="zh-CN" altLang="en-US" sz="1200" dirty="0"/>
              <a:t>的本质是消除无用的</a:t>
            </a:r>
            <a:r>
              <a:rPr lang="en-US" altLang="zh-CN" sz="1200" dirty="0" err="1"/>
              <a:t>js</a:t>
            </a:r>
            <a:r>
              <a:rPr lang="zh-CN" altLang="en-US" sz="1200" dirty="0"/>
              <a:t>代码。无用代码消除在广泛存在于传统的编程语言编译器中，编译器可以判断出某些代码根本不影响输出，然后消除这些代码</a:t>
            </a:r>
          </a:p>
          <a:p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2291727" y="4587974"/>
            <a:ext cx="4325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s-ES_tradnl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</a:t>
            </a:r>
            <a:r>
              <a:rPr kumimoji="1" lang="es-ES_tradnl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juejin.im</a:t>
            </a:r>
            <a:r>
              <a:rPr kumimoji="1" lang="es-ES_tradnl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/post/5b56909a518825195f499806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4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0925331F-59E4-4FBF-B1D8-528A1FE53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0"/>
            <a:ext cx="828040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2563997"/>
            <a:ext cx="8255000" cy="238401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FAE65FCD-A077-46C1-9677-61614B6E4A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743060" y="194984"/>
            <a:ext cx="6855716" cy="59963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0925331F-59E4-4FBF-B1D8-528A1FE53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58540" y="-2183141"/>
            <a:ext cx="6855716" cy="59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/>
          </p:cNvSpPr>
          <p:nvPr/>
        </p:nvSpPr>
        <p:spPr>
          <a:xfrm>
            <a:off x="857880" y="200199"/>
            <a:ext cx="249985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6" name="图片 225">
            <a:extLst>
              <a:ext uri="{FF2B5EF4-FFF2-40B4-BE49-F238E27FC236}">
                <a16:creationId xmlns:a16="http://schemas.microsoft.com/office/drawing/2014/main" xmlns="" id="{2CDCFF27-C120-42DF-B175-1B071A3A92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427858" y="194984"/>
            <a:ext cx="6855716" cy="5996349"/>
          </a:xfrm>
          <a:prstGeom prst="rect">
            <a:avLst/>
          </a:prstGeom>
        </p:spPr>
      </p:pic>
      <p:pic>
        <p:nvPicPr>
          <p:cNvPr id="227" name="图片 226">
            <a:extLst>
              <a:ext uri="{FF2B5EF4-FFF2-40B4-BE49-F238E27FC236}">
                <a16:creationId xmlns:a16="http://schemas.microsoft.com/office/drawing/2014/main" xmlns="" id="{5C64E592-CD8F-4A59-B3D6-D10F818ABD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582476" y="-1967118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47763" y="1995686"/>
            <a:ext cx="71287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zh-CN" sz="1600" dirty="0" smtClean="0"/>
              <a:t>Hash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&amp;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chunkhash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&amp;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contenthash</a:t>
            </a:r>
            <a:r>
              <a:rPr lang="zh-CN" altLang="en-US" sz="1600" dirty="0" smtClean="0"/>
              <a:t> 区别</a:t>
            </a:r>
            <a:endParaRPr lang="en-US" altLang="zh-CN" sz="160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zh-CN" sz="1600" dirty="0" err="1" smtClean="0"/>
              <a:t>Package.json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scripts</a:t>
            </a:r>
            <a:r>
              <a:rPr lang="zh-CN" altLang="en-US" sz="1600" dirty="0" smtClean="0"/>
              <a:t> 配置</a:t>
            </a:r>
            <a:endParaRPr lang="en-US" altLang="zh-CN" sz="160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zh-CN" sz="1600" dirty="0" smtClean="0"/>
              <a:t>Node</a:t>
            </a:r>
            <a:r>
              <a:rPr lang="zh-CN" altLang="en-US" sz="1600" dirty="0" smtClean="0"/>
              <a:t> 全局变量配置 </a:t>
            </a:r>
            <a:r>
              <a:rPr lang="en-US" altLang="zh-CN" sz="1600" dirty="0" smtClean="0"/>
              <a:t>&amp;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webpack</a:t>
            </a:r>
            <a:r>
              <a:rPr lang="zh-CN" altLang="en-US" sz="1600" dirty="0" smtClean="0"/>
              <a:t> 全局变量配置</a:t>
            </a:r>
            <a:endParaRPr lang="en-US" altLang="zh-CN" sz="160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zh-CN" sz="1600" dirty="0" smtClean="0"/>
              <a:t>Node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path.resolve</a:t>
            </a:r>
            <a:r>
              <a:rPr lang="zh-CN" altLang="en-US" sz="1600" dirty="0" smtClean="0"/>
              <a:t>  </a:t>
            </a:r>
            <a:r>
              <a:rPr lang="en-US" altLang="zh-CN" sz="1600" dirty="0" smtClean="0"/>
              <a:t>&amp;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path.join</a:t>
            </a:r>
            <a:r>
              <a:rPr lang="zh-CN" altLang="en-US" sz="1600" dirty="0" smtClean="0"/>
              <a:t>  区别</a:t>
            </a:r>
            <a:endParaRPr lang="en-US" altLang="zh-CN" sz="160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zh-CN" sz="1600" dirty="0" err="1" smtClean="0"/>
              <a:t>Webpack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v3&amp;v4</a:t>
            </a:r>
            <a:r>
              <a:rPr lang="zh-CN" altLang="en-US" sz="1600" dirty="0" smtClean="0"/>
              <a:t>配置区别</a:t>
            </a:r>
            <a:endParaRPr lang="zh-CN" altLang="en-US" sz="1600" dirty="0"/>
          </a:p>
          <a:p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3888" y="1154684"/>
            <a:ext cx="123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  <a:endParaRPr kumimoji="1"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6E8FA05-00CA-4E8A-A206-FDBBDE1B66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07E2528-3EDD-498D-A5CF-BF7B945E85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C3954C6-5AA5-453E-B541-2BCED1831675}"/>
              </a:ext>
            </a:extLst>
          </p:cNvPr>
          <p:cNvSpPr/>
          <p:nvPr/>
        </p:nvSpPr>
        <p:spPr>
          <a:xfrm>
            <a:off x="3131840" y="2283718"/>
            <a:ext cx="37158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Thanks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4D62154-68EB-48CD-A66D-FF1A99FE2E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D09CE11-7042-4354-97AB-A0B8A801B1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CEE929E-2C38-4D72-BA95-2BB41C2C132B}"/>
              </a:ext>
            </a:extLst>
          </p:cNvPr>
          <p:cNvSpPr/>
          <p:nvPr/>
        </p:nvSpPr>
        <p:spPr>
          <a:xfrm>
            <a:off x="3923928" y="1092512"/>
            <a:ext cx="15121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EE1BE6C4-0F0A-4C09-BE21-00CCBE418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7" y="2211710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什么是 </a:t>
            </a:r>
            <a:r>
              <a:rPr lang="en-US" altLang="zh-CN" sz="4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webpack</a:t>
            </a: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69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533632" y="2406242"/>
            <a:ext cx="1150937" cy="641349"/>
            <a:chOff x="533632" y="2406242"/>
            <a:chExt cx="1150937" cy="641349"/>
          </a:xfrm>
        </p:grpSpPr>
        <p:sp>
          <p:nvSpPr>
            <p:cNvPr id="4" name="Freeform: Shape 3"/>
            <p:cNvSpPr>
              <a:spLocks/>
            </p:cNvSpPr>
            <p:nvPr/>
          </p:nvSpPr>
          <p:spPr bwMode="auto">
            <a:xfrm>
              <a:off x="533632" y="2406242"/>
              <a:ext cx="1150937" cy="641349"/>
            </a:xfrm>
            <a:custGeom>
              <a:avLst/>
              <a:gdLst>
                <a:gd name="T0" fmla="*/ 0 w 725"/>
                <a:gd name="T1" fmla="*/ 0 h 404"/>
                <a:gd name="T2" fmla="*/ 0 w 725"/>
                <a:gd name="T3" fmla="*/ 404 h 404"/>
                <a:gd name="T4" fmla="*/ 725 w 725"/>
                <a:gd name="T5" fmla="*/ 404 h 404"/>
                <a:gd name="T6" fmla="*/ 324 w 725"/>
                <a:gd name="T7" fmla="*/ 0 h 404"/>
                <a:gd name="T8" fmla="*/ 0 w 725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404">
                  <a:moveTo>
                    <a:pt x="0" y="0"/>
                  </a:moveTo>
                  <a:lnTo>
                    <a:pt x="0" y="404"/>
                  </a:lnTo>
                  <a:lnTo>
                    <a:pt x="725" y="404"/>
                  </a:lnTo>
                  <a:lnTo>
                    <a:pt x="3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/>
            <p:cNvSpPr>
              <a:spLocks/>
            </p:cNvSpPr>
            <p:nvPr/>
          </p:nvSpPr>
          <p:spPr bwMode="auto">
            <a:xfrm>
              <a:off x="734449" y="2569754"/>
              <a:ext cx="342652" cy="340075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22" y="1"/>
                </a:cxn>
                <a:cxn ang="0">
                  <a:pos x="0" y="28"/>
                </a:cxn>
                <a:cxn ang="0">
                  <a:pos x="22" y="55"/>
                </a:cxn>
                <a:cxn ang="0">
                  <a:pos x="33" y="55"/>
                </a:cxn>
                <a:cxn ang="0">
                  <a:pos x="56" y="28"/>
                </a:cxn>
                <a:cxn ang="0">
                  <a:pos x="20" y="7"/>
                </a:cxn>
                <a:cxn ang="0">
                  <a:pos x="10" y="14"/>
                </a:cxn>
                <a:cxn ang="0">
                  <a:pos x="7" y="19"/>
                </a:cxn>
                <a:cxn ang="0">
                  <a:pos x="11" y="25"/>
                </a:cxn>
                <a:cxn ang="0">
                  <a:pos x="7" y="19"/>
                </a:cxn>
                <a:cxn ang="0">
                  <a:pos x="5" y="30"/>
                </a:cxn>
                <a:cxn ang="0">
                  <a:pos x="12" y="36"/>
                </a:cxn>
                <a:cxn ang="0">
                  <a:pos x="9" y="41"/>
                </a:cxn>
                <a:cxn ang="0">
                  <a:pos x="20" y="49"/>
                </a:cxn>
                <a:cxn ang="0">
                  <a:pos x="25" y="46"/>
                </a:cxn>
                <a:cxn ang="0">
                  <a:pos x="25" y="41"/>
                </a:cxn>
                <a:cxn ang="0">
                  <a:pos x="25" y="36"/>
                </a:cxn>
                <a:cxn ang="0">
                  <a:pos x="16" y="30"/>
                </a:cxn>
                <a:cxn ang="0">
                  <a:pos x="25" y="36"/>
                </a:cxn>
                <a:cxn ang="0">
                  <a:pos x="16" y="25"/>
                </a:cxn>
                <a:cxn ang="0">
                  <a:pos x="25" y="19"/>
                </a:cxn>
                <a:cxn ang="0">
                  <a:pos x="25" y="14"/>
                </a:cxn>
                <a:cxn ang="0">
                  <a:pos x="25" y="10"/>
                </a:cxn>
                <a:cxn ang="0">
                  <a:pos x="48" y="19"/>
                </a:cxn>
                <a:cxn ang="0">
                  <a:pos x="45" y="25"/>
                </a:cxn>
                <a:cxn ang="0">
                  <a:pos x="48" y="19"/>
                </a:cxn>
                <a:cxn ang="0">
                  <a:pos x="41" y="14"/>
                </a:cxn>
                <a:cxn ang="0">
                  <a:pos x="45" y="14"/>
                </a:cxn>
                <a:cxn ang="0">
                  <a:pos x="34" y="14"/>
                </a:cxn>
                <a:cxn ang="0">
                  <a:pos x="30" y="10"/>
                </a:cxn>
                <a:cxn ang="0">
                  <a:pos x="38" y="19"/>
                </a:cxn>
                <a:cxn ang="0">
                  <a:pos x="30" y="25"/>
                </a:cxn>
                <a:cxn ang="0">
                  <a:pos x="30" y="30"/>
                </a:cxn>
                <a:cxn ang="0">
                  <a:pos x="38" y="36"/>
                </a:cxn>
                <a:cxn ang="0">
                  <a:pos x="30" y="30"/>
                </a:cxn>
                <a:cxn ang="0">
                  <a:pos x="30" y="41"/>
                </a:cxn>
                <a:cxn ang="0">
                  <a:pos x="30" y="46"/>
                </a:cxn>
                <a:cxn ang="0">
                  <a:pos x="41" y="41"/>
                </a:cxn>
                <a:cxn ang="0">
                  <a:pos x="35" y="49"/>
                </a:cxn>
                <a:cxn ang="0">
                  <a:pos x="45" y="30"/>
                </a:cxn>
                <a:cxn ang="0">
                  <a:pos x="49" y="36"/>
                </a:cxn>
              </a:cxnLst>
              <a:rect l="0" t="0" r="r" b="b"/>
              <a:pathLst>
                <a:path w="56" h="56">
                  <a:moveTo>
                    <a:pt x="46" y="7"/>
                  </a:moveTo>
                  <a:cubicBezTo>
                    <a:pt x="42" y="4"/>
                    <a:pt x="38" y="1"/>
                    <a:pt x="33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7" y="1"/>
                    <a:pt x="13" y="4"/>
                    <a:pt x="10" y="7"/>
                  </a:cubicBezTo>
                  <a:cubicBezTo>
                    <a:pt x="3" y="12"/>
                    <a:pt x="0" y="19"/>
                    <a:pt x="0" y="28"/>
                  </a:cubicBezTo>
                  <a:cubicBezTo>
                    <a:pt x="0" y="37"/>
                    <a:pt x="3" y="44"/>
                    <a:pt x="10" y="49"/>
                  </a:cubicBezTo>
                  <a:cubicBezTo>
                    <a:pt x="13" y="52"/>
                    <a:pt x="17" y="55"/>
                    <a:pt x="22" y="55"/>
                  </a:cubicBezTo>
                  <a:cubicBezTo>
                    <a:pt x="24" y="56"/>
                    <a:pt x="26" y="56"/>
                    <a:pt x="28" y="56"/>
                  </a:cubicBezTo>
                  <a:cubicBezTo>
                    <a:pt x="30" y="56"/>
                    <a:pt x="31" y="56"/>
                    <a:pt x="33" y="55"/>
                  </a:cubicBezTo>
                  <a:cubicBezTo>
                    <a:pt x="38" y="55"/>
                    <a:pt x="42" y="52"/>
                    <a:pt x="46" y="49"/>
                  </a:cubicBezTo>
                  <a:cubicBezTo>
                    <a:pt x="52" y="44"/>
                    <a:pt x="56" y="37"/>
                    <a:pt x="56" y="28"/>
                  </a:cubicBezTo>
                  <a:cubicBezTo>
                    <a:pt x="56" y="19"/>
                    <a:pt x="52" y="12"/>
                    <a:pt x="46" y="7"/>
                  </a:cubicBezTo>
                  <a:close/>
                  <a:moveTo>
                    <a:pt x="20" y="7"/>
                  </a:moveTo>
                  <a:cubicBezTo>
                    <a:pt x="18" y="9"/>
                    <a:pt x="16" y="11"/>
                    <a:pt x="1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1"/>
                    <a:pt x="16" y="8"/>
                    <a:pt x="20" y="7"/>
                  </a:cubicBezTo>
                  <a:close/>
                  <a:moveTo>
                    <a:pt x="7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1" y="21"/>
                    <a:pt x="11" y="23"/>
                    <a:pt x="11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3"/>
                    <a:pt x="6" y="21"/>
                    <a:pt x="7" y="19"/>
                  </a:cubicBezTo>
                  <a:close/>
                  <a:moveTo>
                    <a:pt x="6" y="36"/>
                  </a:moveTo>
                  <a:cubicBezTo>
                    <a:pt x="6" y="34"/>
                    <a:pt x="5" y="32"/>
                    <a:pt x="5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2"/>
                    <a:pt x="11" y="34"/>
                    <a:pt x="12" y="36"/>
                  </a:cubicBezTo>
                  <a:lnTo>
                    <a:pt x="6" y="36"/>
                  </a:lnTo>
                  <a:close/>
                  <a:moveTo>
                    <a:pt x="9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6" y="44"/>
                    <a:pt x="18" y="47"/>
                    <a:pt x="20" y="49"/>
                  </a:cubicBezTo>
                  <a:cubicBezTo>
                    <a:pt x="16" y="48"/>
                    <a:pt x="12" y="45"/>
                    <a:pt x="9" y="41"/>
                  </a:cubicBezTo>
                  <a:close/>
                  <a:moveTo>
                    <a:pt x="25" y="46"/>
                  </a:moveTo>
                  <a:cubicBezTo>
                    <a:pt x="23" y="45"/>
                    <a:pt x="22" y="43"/>
                    <a:pt x="20" y="41"/>
                  </a:cubicBezTo>
                  <a:cubicBezTo>
                    <a:pt x="25" y="41"/>
                    <a:pt x="25" y="41"/>
                    <a:pt x="25" y="41"/>
                  </a:cubicBezTo>
                  <a:lnTo>
                    <a:pt x="25" y="46"/>
                  </a:lnTo>
                  <a:close/>
                  <a:moveTo>
                    <a:pt x="25" y="36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7" y="34"/>
                    <a:pt x="16" y="32"/>
                    <a:pt x="16" y="30"/>
                  </a:cubicBezTo>
                  <a:cubicBezTo>
                    <a:pt x="25" y="30"/>
                    <a:pt x="25" y="30"/>
                    <a:pt x="25" y="30"/>
                  </a:cubicBezTo>
                  <a:lnTo>
                    <a:pt x="25" y="36"/>
                  </a:lnTo>
                  <a:close/>
                  <a:moveTo>
                    <a:pt x="25" y="25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3"/>
                    <a:pt x="17" y="21"/>
                    <a:pt x="18" y="19"/>
                  </a:cubicBezTo>
                  <a:cubicBezTo>
                    <a:pt x="25" y="19"/>
                    <a:pt x="25" y="19"/>
                    <a:pt x="25" y="19"/>
                  </a:cubicBezTo>
                  <a:lnTo>
                    <a:pt x="25" y="25"/>
                  </a:lnTo>
                  <a:close/>
                  <a:moveTo>
                    <a:pt x="25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2" y="12"/>
                    <a:pt x="23" y="11"/>
                    <a:pt x="25" y="10"/>
                  </a:cubicBezTo>
                  <a:lnTo>
                    <a:pt x="25" y="14"/>
                  </a:lnTo>
                  <a:close/>
                  <a:moveTo>
                    <a:pt x="48" y="19"/>
                  </a:moveTo>
                  <a:cubicBezTo>
                    <a:pt x="49" y="21"/>
                    <a:pt x="50" y="23"/>
                    <a:pt x="50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3"/>
                    <a:pt x="44" y="21"/>
                    <a:pt x="43" y="19"/>
                  </a:cubicBezTo>
                  <a:lnTo>
                    <a:pt x="48" y="19"/>
                  </a:lnTo>
                  <a:close/>
                  <a:moveTo>
                    <a:pt x="45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39" y="11"/>
                    <a:pt x="37" y="9"/>
                    <a:pt x="35" y="7"/>
                  </a:cubicBezTo>
                  <a:cubicBezTo>
                    <a:pt x="39" y="8"/>
                    <a:pt x="42" y="11"/>
                    <a:pt x="45" y="14"/>
                  </a:cubicBezTo>
                  <a:close/>
                  <a:moveTo>
                    <a:pt x="30" y="10"/>
                  </a:moveTo>
                  <a:cubicBezTo>
                    <a:pt x="32" y="11"/>
                    <a:pt x="33" y="12"/>
                    <a:pt x="34" y="14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10"/>
                  </a:lnTo>
                  <a:close/>
                  <a:moveTo>
                    <a:pt x="30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8" y="21"/>
                    <a:pt x="39" y="23"/>
                    <a:pt x="39" y="25"/>
                  </a:cubicBezTo>
                  <a:cubicBezTo>
                    <a:pt x="30" y="25"/>
                    <a:pt x="30" y="25"/>
                    <a:pt x="30" y="25"/>
                  </a:cubicBezTo>
                  <a:lnTo>
                    <a:pt x="30" y="19"/>
                  </a:lnTo>
                  <a:close/>
                  <a:moveTo>
                    <a:pt x="30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2"/>
                    <a:pt x="39" y="34"/>
                    <a:pt x="38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30"/>
                  </a:lnTo>
                  <a:close/>
                  <a:moveTo>
                    <a:pt x="30" y="46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3"/>
                    <a:pt x="32" y="45"/>
                    <a:pt x="30" y="46"/>
                  </a:cubicBezTo>
                  <a:close/>
                  <a:moveTo>
                    <a:pt x="35" y="49"/>
                  </a:moveTo>
                  <a:cubicBezTo>
                    <a:pt x="38" y="47"/>
                    <a:pt x="40" y="44"/>
                    <a:pt x="41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3" y="45"/>
                    <a:pt x="39" y="48"/>
                    <a:pt x="35" y="49"/>
                  </a:cubicBezTo>
                  <a:close/>
                  <a:moveTo>
                    <a:pt x="44" y="36"/>
                  </a:moveTo>
                  <a:cubicBezTo>
                    <a:pt x="44" y="34"/>
                    <a:pt x="44" y="32"/>
                    <a:pt x="4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9" y="34"/>
                    <a:pt x="49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Freeform: Shape 5"/>
          <p:cNvSpPr>
            <a:spLocks/>
          </p:cNvSpPr>
          <p:nvPr/>
        </p:nvSpPr>
        <p:spPr bwMode="auto">
          <a:xfrm>
            <a:off x="2323423" y="2406241"/>
            <a:ext cx="1274763" cy="641349"/>
          </a:xfrm>
          <a:custGeom>
            <a:avLst/>
            <a:gdLst>
              <a:gd name="T0" fmla="*/ 663 w 803"/>
              <a:gd name="T1" fmla="*/ 0 h 404"/>
              <a:gd name="T2" fmla="*/ 401 w 803"/>
              <a:gd name="T3" fmla="*/ 262 h 404"/>
              <a:gd name="T4" fmla="*/ 141 w 803"/>
              <a:gd name="T5" fmla="*/ 0 h 404"/>
              <a:gd name="T6" fmla="*/ 0 w 803"/>
              <a:gd name="T7" fmla="*/ 0 h 404"/>
              <a:gd name="T8" fmla="*/ 401 w 803"/>
              <a:gd name="T9" fmla="*/ 404 h 404"/>
              <a:gd name="T10" fmla="*/ 803 w 803"/>
              <a:gd name="T11" fmla="*/ 0 h 404"/>
              <a:gd name="T12" fmla="*/ 663 w 803"/>
              <a:gd name="T13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663" y="0"/>
                </a:moveTo>
                <a:lnTo>
                  <a:pt x="401" y="262"/>
                </a:lnTo>
                <a:lnTo>
                  <a:pt x="141" y="0"/>
                </a:lnTo>
                <a:lnTo>
                  <a:pt x="0" y="0"/>
                </a:lnTo>
                <a:lnTo>
                  <a:pt x="401" y="404"/>
                </a:lnTo>
                <a:lnTo>
                  <a:pt x="803" y="0"/>
                </a:lnTo>
                <a:lnTo>
                  <a:pt x="663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solidFill>
                <a:srgbClr val="768EA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6615" y="2261530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 dirty="0">
                <a:solidFill>
                  <a:srgbClr val="7F7F7F"/>
                </a:solidFill>
              </a:rPr>
              <a:t>01</a:t>
            </a:r>
          </a:p>
        </p:txBody>
      </p:sp>
      <p:sp>
        <p:nvSpPr>
          <p:cNvPr id="8" name="Freeform: Shape 8"/>
          <p:cNvSpPr>
            <a:spLocks/>
          </p:cNvSpPr>
          <p:nvPr/>
        </p:nvSpPr>
        <p:spPr bwMode="auto">
          <a:xfrm>
            <a:off x="4984620" y="2419116"/>
            <a:ext cx="1274763" cy="641349"/>
          </a:xfrm>
          <a:custGeom>
            <a:avLst/>
            <a:gdLst>
              <a:gd name="T0" fmla="*/ 662 w 803"/>
              <a:gd name="T1" fmla="*/ 0 h 404"/>
              <a:gd name="T2" fmla="*/ 401 w 803"/>
              <a:gd name="T3" fmla="*/ 262 h 404"/>
              <a:gd name="T4" fmla="*/ 140 w 803"/>
              <a:gd name="T5" fmla="*/ 0 h 404"/>
              <a:gd name="T6" fmla="*/ 0 w 803"/>
              <a:gd name="T7" fmla="*/ 0 h 404"/>
              <a:gd name="T8" fmla="*/ 401 w 803"/>
              <a:gd name="T9" fmla="*/ 404 h 404"/>
              <a:gd name="T10" fmla="*/ 803 w 803"/>
              <a:gd name="T11" fmla="*/ 0 h 404"/>
              <a:gd name="T12" fmla="*/ 662 w 803"/>
              <a:gd name="T13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662" y="0"/>
                </a:moveTo>
                <a:lnTo>
                  <a:pt x="401" y="262"/>
                </a:lnTo>
                <a:lnTo>
                  <a:pt x="140" y="0"/>
                </a:lnTo>
                <a:lnTo>
                  <a:pt x="0" y="0"/>
                </a:lnTo>
                <a:lnTo>
                  <a:pt x="401" y="404"/>
                </a:lnTo>
                <a:lnTo>
                  <a:pt x="803" y="0"/>
                </a:lnTo>
                <a:lnTo>
                  <a:pt x="6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380911" y="2261530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>
                <a:solidFill>
                  <a:schemeClr val="accent3"/>
                </a:solidFill>
              </a:rPr>
              <a:t>03</a:t>
            </a:r>
          </a:p>
        </p:txBody>
      </p:sp>
      <p:cxnSp>
        <p:nvCxnSpPr>
          <p:cNvPr id="12" name="Straight Connector 7"/>
          <p:cNvCxnSpPr/>
          <p:nvPr/>
        </p:nvCxnSpPr>
        <p:spPr>
          <a:xfrm flipV="1">
            <a:off x="2938792" y="1788663"/>
            <a:ext cx="0" cy="422023"/>
          </a:xfrm>
          <a:prstGeom prst="line">
            <a:avLst/>
          </a:prstGeom>
          <a:ln w="0">
            <a:solidFill>
              <a:srgbClr val="7F7F7F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0"/>
          <p:cNvCxnSpPr/>
          <p:nvPr/>
        </p:nvCxnSpPr>
        <p:spPr>
          <a:xfrm flipV="1">
            <a:off x="5603088" y="1788663"/>
            <a:ext cx="0" cy="422023"/>
          </a:xfrm>
          <a:prstGeom prst="line">
            <a:avLst/>
          </a:prstGeom>
          <a:ln w="0">
            <a:solidFill>
              <a:schemeClr val="accent3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/>
          <p:cNvSpPr>
            <a:spLocks/>
          </p:cNvSpPr>
          <p:nvPr/>
        </p:nvSpPr>
        <p:spPr bwMode="auto">
          <a:xfrm>
            <a:off x="3669562" y="2406242"/>
            <a:ext cx="1274763" cy="641349"/>
          </a:xfrm>
          <a:custGeom>
            <a:avLst/>
            <a:gdLst>
              <a:gd name="T0" fmla="*/ 141 w 803"/>
              <a:gd name="T1" fmla="*/ 404 h 404"/>
              <a:gd name="T2" fmla="*/ 402 w 803"/>
              <a:gd name="T3" fmla="*/ 141 h 404"/>
              <a:gd name="T4" fmla="*/ 663 w 803"/>
              <a:gd name="T5" fmla="*/ 404 h 404"/>
              <a:gd name="T6" fmla="*/ 803 w 803"/>
              <a:gd name="T7" fmla="*/ 404 h 404"/>
              <a:gd name="T8" fmla="*/ 402 w 803"/>
              <a:gd name="T9" fmla="*/ 0 h 404"/>
              <a:gd name="T10" fmla="*/ 0 w 803"/>
              <a:gd name="T11" fmla="*/ 404 h 404"/>
              <a:gd name="T12" fmla="*/ 141 w 803"/>
              <a:gd name="T13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141" y="404"/>
                </a:moveTo>
                <a:lnTo>
                  <a:pt x="402" y="141"/>
                </a:lnTo>
                <a:lnTo>
                  <a:pt x="663" y="404"/>
                </a:lnTo>
                <a:lnTo>
                  <a:pt x="803" y="404"/>
                </a:lnTo>
                <a:lnTo>
                  <a:pt x="402" y="0"/>
                </a:lnTo>
                <a:lnTo>
                  <a:pt x="0" y="404"/>
                </a:lnTo>
                <a:lnTo>
                  <a:pt x="141" y="4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074832" y="2822584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>
                <a:solidFill>
                  <a:schemeClr val="accent2"/>
                </a:solidFill>
              </a:rPr>
              <a:t>02</a:t>
            </a:r>
          </a:p>
        </p:txBody>
      </p:sp>
      <p:cxnSp>
        <p:nvCxnSpPr>
          <p:cNvPr id="19" name="Straight Connector 16"/>
          <p:cNvCxnSpPr/>
          <p:nvPr/>
        </p:nvCxnSpPr>
        <p:spPr>
          <a:xfrm flipV="1">
            <a:off x="4309138" y="3269644"/>
            <a:ext cx="0" cy="407863"/>
          </a:xfrm>
          <a:prstGeom prst="line">
            <a:avLst/>
          </a:prstGeom>
          <a:ln w="0">
            <a:solidFill>
              <a:schemeClr val="accent2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/>
          <p:cNvSpPr>
            <a:spLocks/>
          </p:cNvSpPr>
          <p:nvPr/>
        </p:nvSpPr>
        <p:spPr bwMode="auto">
          <a:xfrm>
            <a:off x="7120581" y="2419116"/>
            <a:ext cx="1339851" cy="641349"/>
          </a:xfrm>
          <a:custGeom>
            <a:avLst/>
            <a:gdLst>
              <a:gd name="T0" fmla="*/ 643 w 844"/>
              <a:gd name="T1" fmla="*/ 0 h 404"/>
              <a:gd name="T2" fmla="*/ 517 w 844"/>
              <a:gd name="T3" fmla="*/ 0 h 404"/>
              <a:gd name="T4" fmla="*/ 402 w 844"/>
              <a:gd name="T5" fmla="*/ 0 h 404"/>
              <a:gd name="T6" fmla="*/ 402 w 844"/>
              <a:gd name="T7" fmla="*/ 0 h 404"/>
              <a:gd name="T8" fmla="*/ 402 w 844"/>
              <a:gd name="T9" fmla="*/ 0 h 404"/>
              <a:gd name="T10" fmla="*/ 0 w 844"/>
              <a:gd name="T11" fmla="*/ 404 h 404"/>
              <a:gd name="T12" fmla="*/ 402 w 844"/>
              <a:gd name="T13" fmla="*/ 404 h 404"/>
              <a:gd name="T14" fmla="*/ 517 w 844"/>
              <a:gd name="T15" fmla="*/ 404 h 404"/>
              <a:gd name="T16" fmla="*/ 643 w 844"/>
              <a:gd name="T17" fmla="*/ 404 h 404"/>
              <a:gd name="T18" fmla="*/ 844 w 844"/>
              <a:gd name="T19" fmla="*/ 202 h 404"/>
              <a:gd name="T20" fmla="*/ 844 w 844"/>
              <a:gd name="T21" fmla="*/ 202 h 404"/>
              <a:gd name="T22" fmla="*/ 844 w 844"/>
              <a:gd name="T23" fmla="*/ 202 h 404"/>
              <a:gd name="T24" fmla="*/ 643 w 844"/>
              <a:gd name="T25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4" h="404">
                <a:moveTo>
                  <a:pt x="643" y="0"/>
                </a:moveTo>
                <a:lnTo>
                  <a:pt x="517" y="0"/>
                </a:lnTo>
                <a:lnTo>
                  <a:pt x="402" y="0"/>
                </a:lnTo>
                <a:lnTo>
                  <a:pt x="402" y="0"/>
                </a:lnTo>
                <a:lnTo>
                  <a:pt x="402" y="0"/>
                </a:lnTo>
                <a:lnTo>
                  <a:pt x="0" y="404"/>
                </a:lnTo>
                <a:lnTo>
                  <a:pt x="402" y="404"/>
                </a:lnTo>
                <a:lnTo>
                  <a:pt x="517" y="404"/>
                </a:lnTo>
                <a:lnTo>
                  <a:pt x="643" y="404"/>
                </a:lnTo>
                <a:lnTo>
                  <a:pt x="844" y="202"/>
                </a:lnTo>
                <a:lnTo>
                  <a:pt x="844" y="202"/>
                </a:lnTo>
                <a:lnTo>
                  <a:pt x="844" y="202"/>
                </a:lnTo>
                <a:lnTo>
                  <a:pt x="643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2" name="Group 28"/>
          <p:cNvGrpSpPr/>
          <p:nvPr/>
        </p:nvGrpSpPr>
        <p:grpSpPr>
          <a:xfrm>
            <a:off x="3537831" y="3677507"/>
            <a:ext cx="1538225" cy="970286"/>
            <a:chOff x="4948086" y="299433"/>
            <a:chExt cx="2549181" cy="1293715"/>
          </a:xfrm>
        </p:grpSpPr>
        <p:sp>
          <p:nvSpPr>
            <p:cNvPr id="35" name="TextBox 29"/>
            <p:cNvSpPr txBox="1"/>
            <p:nvPr/>
          </p:nvSpPr>
          <p:spPr>
            <a:xfrm>
              <a:off x="4948086" y="299433"/>
              <a:ext cx="2549181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en-US" altLang="zh-CN" sz="1600" b="1" dirty="0" err="1" smtClean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Chunkhash</a:t>
              </a:r>
              <a:r>
                <a:rPr lang="zh-CN" altLang="en-US" sz="1600" b="1" dirty="0" smtClean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 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TextBox 30"/>
            <p:cNvSpPr txBox="1">
              <a:spLocks/>
            </p:cNvSpPr>
            <p:nvPr/>
          </p:nvSpPr>
          <p:spPr>
            <a:xfrm>
              <a:off x="4948086" y="727586"/>
              <a:ext cx="2549181" cy="865562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单个模块的内容更改后只会影响该模块的</a:t>
              </a:r>
              <a:r>
                <a:rPr lang="en-US" altLang="zh-CN" sz="1000" dirty="0" err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chunkhash</a:t>
              </a: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 对其他</a:t>
              </a:r>
              <a:r>
                <a:rPr lang="en-US" altLang="zh-CN" sz="1000" dirty="0" err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chunkhash</a:t>
              </a: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无影响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Group 40"/>
          <p:cNvGrpSpPr/>
          <p:nvPr/>
        </p:nvGrpSpPr>
        <p:grpSpPr>
          <a:xfrm>
            <a:off x="2169679" y="963150"/>
            <a:ext cx="1538225" cy="825513"/>
            <a:chOff x="2041904" y="1267748"/>
            <a:chExt cx="2050966" cy="1100684"/>
          </a:xfrm>
        </p:grpSpPr>
        <p:sp>
          <p:nvSpPr>
            <p:cNvPr id="31" name="TextBox 35"/>
            <p:cNvSpPr txBox="1"/>
            <p:nvPr/>
          </p:nvSpPr>
          <p:spPr>
            <a:xfrm>
              <a:off x="2041904" y="1267748"/>
              <a:ext cx="2050966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7F7F7F"/>
                  </a:solidFill>
                  <a:ea typeface="微软雅黑" panose="020B0503020204020204" pitchFamily="34" charset="-122"/>
                </a:rPr>
                <a:t>Hash</a:t>
              </a:r>
              <a:r>
                <a:rPr lang="zh-CN" altLang="en-US" sz="1600" b="1" dirty="0" smtClean="0">
                  <a:solidFill>
                    <a:srgbClr val="7F7F7F"/>
                  </a:solidFill>
                  <a:ea typeface="微软雅黑" panose="020B0503020204020204" pitchFamily="34" charset="-122"/>
                </a:rPr>
                <a:t> </a:t>
              </a:r>
              <a:endParaRPr lang="zh-CN" altLang="en-US" sz="1600" b="1" dirty="0">
                <a:solidFill>
                  <a:srgbClr val="7F7F7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TextBox 36"/>
            <p:cNvSpPr txBox="1">
              <a:spLocks/>
            </p:cNvSpPr>
            <p:nvPr/>
          </p:nvSpPr>
          <p:spPr>
            <a:xfrm>
              <a:off x="2041904" y="1695901"/>
              <a:ext cx="2050966" cy="672531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每次有</a:t>
              </a:r>
              <a:r>
                <a:rPr lang="en-US" altLang="zh-CN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chunk</a:t>
              </a: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内容更改、</a:t>
              </a:r>
              <a:r>
                <a:rPr lang="en-US" altLang="zh-CN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hash</a:t>
              </a: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都会统一更换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Group 41"/>
          <p:cNvGrpSpPr/>
          <p:nvPr/>
        </p:nvGrpSpPr>
        <p:grpSpPr>
          <a:xfrm>
            <a:off x="4707751" y="1049309"/>
            <a:ext cx="1826257" cy="950365"/>
            <a:chOff x="5099148" y="1267748"/>
            <a:chExt cx="2050966" cy="1100684"/>
          </a:xfrm>
        </p:grpSpPr>
        <p:sp>
          <p:nvSpPr>
            <p:cNvPr id="29" name="TextBox 38"/>
            <p:cNvSpPr txBox="1"/>
            <p:nvPr/>
          </p:nvSpPr>
          <p:spPr>
            <a:xfrm>
              <a:off x="5099148" y="1267748"/>
              <a:ext cx="2050966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en-US" altLang="zh-CN" sz="1600" b="1" dirty="0" err="1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Contenthash</a:t>
              </a:r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 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TextBox 39"/>
            <p:cNvSpPr txBox="1">
              <a:spLocks/>
            </p:cNvSpPr>
            <p:nvPr/>
          </p:nvSpPr>
          <p:spPr>
            <a:xfrm>
              <a:off x="5099148" y="1695901"/>
              <a:ext cx="2050966" cy="672531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单个模块内容更换后、其引用的其他模块不会受该模块影响 其</a:t>
              </a:r>
              <a:r>
                <a:rPr lang="en-US" altLang="zh-CN" sz="1000" dirty="0" err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contenthash</a:t>
              </a: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 不会更改（一般用于</a:t>
              </a:r>
              <a:r>
                <a:rPr lang="en-US" altLang="zh-CN" sz="1000" dirty="0" err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css</a:t>
              </a: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）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034FD7C6-6B3A-4759-BE6D-D9B4B8A0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774313" y="271468"/>
            <a:ext cx="6855716" cy="599634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15A598B-CA04-4AF9-8CA1-5AD1D77044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431166" y="-218314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9632" y="525593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的产生是为了解决 同名浏览器会优先读取缓存文件的问题、重新命名则会避免该问题。而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分为三种类型   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chunkhash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contenthash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3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5" grpId="0" animBg="1"/>
      <p:bldP spid="16" grpId="0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857880" y="200199"/>
            <a:ext cx="270600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Package.json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Scripts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034FD7C6-6B3A-4759-BE6D-D9B4B8A0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388191" y="-453089"/>
            <a:ext cx="6855716" cy="599634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15A598B-CA04-4AF9-8CA1-5AD1D77044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006412" y="-2258736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5576" y="699542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npm</a:t>
            </a:r>
            <a:r>
              <a:rPr lang="en-US" altLang="zh-CN" sz="1200" dirty="0"/>
              <a:t> </a:t>
            </a:r>
            <a:r>
              <a:rPr lang="zh-CN" altLang="en-US" sz="1200" dirty="0"/>
              <a:t>脚本的原理非常简单。每当执行</a:t>
            </a:r>
            <a:r>
              <a:rPr lang="en-US" altLang="zh-CN" sz="1200" dirty="0" err="1"/>
              <a:t>npm</a:t>
            </a:r>
            <a:r>
              <a:rPr lang="en-US" altLang="zh-CN" sz="1200" dirty="0"/>
              <a:t> run</a:t>
            </a:r>
            <a:r>
              <a:rPr lang="zh-CN" altLang="en-US" sz="1200" dirty="0"/>
              <a:t>，就会自动新建一个 </a:t>
            </a:r>
            <a:r>
              <a:rPr lang="en-US" altLang="zh-CN" sz="1200" dirty="0"/>
              <a:t>Shell</a:t>
            </a:r>
            <a:r>
              <a:rPr lang="zh-CN" altLang="en-US" sz="1200" dirty="0"/>
              <a:t>，在这个 </a:t>
            </a:r>
            <a:r>
              <a:rPr lang="en-US" altLang="zh-CN" sz="1200" dirty="0"/>
              <a:t>Shell </a:t>
            </a:r>
            <a:r>
              <a:rPr lang="zh-CN" altLang="en-US" sz="1200" dirty="0"/>
              <a:t>里面执行指定的脚本命令。因此，只要是 </a:t>
            </a:r>
            <a:r>
              <a:rPr lang="en-US" altLang="zh-CN" sz="1200" dirty="0"/>
              <a:t>Shell</a:t>
            </a:r>
            <a:r>
              <a:rPr lang="zh-CN" altLang="en-US" sz="1200" dirty="0"/>
              <a:t>（一般是 </a:t>
            </a:r>
            <a:r>
              <a:rPr lang="en-US" altLang="zh-CN" sz="1200" dirty="0"/>
              <a:t>Bash</a:t>
            </a:r>
            <a:r>
              <a:rPr lang="zh-CN" altLang="en-US" sz="1200" dirty="0"/>
              <a:t>）可以运行的命令，就可以写在 </a:t>
            </a:r>
            <a:r>
              <a:rPr lang="en-US" altLang="zh-CN" sz="1200" dirty="0" err="1"/>
              <a:t>npm</a:t>
            </a:r>
            <a:r>
              <a:rPr lang="en-US" altLang="zh-CN" sz="1200" dirty="0"/>
              <a:t> </a:t>
            </a:r>
            <a:r>
              <a:rPr lang="zh-CN" altLang="en-US" sz="1200" dirty="0"/>
              <a:t>脚本里面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sp>
        <p:nvSpPr>
          <p:cNvPr id="3" name="文本框 2"/>
          <p:cNvSpPr txBox="1"/>
          <p:nvPr/>
        </p:nvSpPr>
        <p:spPr>
          <a:xfrm>
            <a:off x="1691680" y="4659982"/>
            <a:ext cx="4985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http://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www.ruanyifeng.com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/blog/2016/10/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npm_scripts.html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85634"/>
            <a:ext cx="6677212" cy="13824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1560" y="299252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打包指令只需要使用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filename.js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即可、或者直接使用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默认执行根目录下的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webpack.config.js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配置文件。或者像上面写道的用 </a:t>
            </a:r>
            <a:r>
              <a:rPr kumimoji="1" lang="mr-IN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指定配置文件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86220" y="3443630"/>
            <a:ext cx="7658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看所有的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项目会发现开发环境都会有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-dev-server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这些关键字，这些是启用一个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 可以类似于使用了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webpack+web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apache)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--inline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表示热更新 </a:t>
            </a:r>
            <a:r>
              <a:rPr kumimoji="1" lang="mr-IN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表示显示打包进度 </a:t>
            </a:r>
            <a:r>
              <a:rPr kumimoji="1" lang="mr-IN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表示打包完成浏览器自动打开   还有其他例如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 </a:t>
            </a:r>
            <a:endParaRPr kumimoji="1"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详见官方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webpack.js.org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/configuration/dev-server/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2519" y="4393683"/>
            <a:ext cx="7294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scripts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的钩子、省略写法、通配符、传参等不再赘述（详见下方链接）</a:t>
            </a:r>
          </a:p>
        </p:txBody>
      </p:sp>
    </p:spTree>
    <p:extLst>
      <p:ext uri="{BB962C8B-B14F-4D97-AF65-F5344CB8AC3E}">
        <p14:creationId xmlns:p14="http://schemas.microsoft.com/office/powerpoint/2010/main" val="61880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 txBox="1">
            <a:spLocks/>
          </p:cNvSpPr>
          <p:nvPr/>
        </p:nvSpPr>
        <p:spPr>
          <a:xfrm>
            <a:off x="925887" y="195486"/>
            <a:ext cx="328607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全局变量配置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5A7A0658-A79B-42DE-A89B-694965F7E9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954454" y="555023"/>
            <a:ext cx="6855716" cy="59963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EAD71DD5-1AEF-4249-9987-CD52B44A14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4900102" y="-2183142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4525" y="574963"/>
            <a:ext cx="6711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我们如何在配置文件中根据不同的用户角色、使用不同的配置呢？除了上面提到的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scripts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不同指令调用不同文件、如何实现更加详细的配置呢？</a:t>
            </a:r>
            <a:endParaRPr kumimoji="1"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 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process.env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用来提供全局角色设置，看一下代码中的实现：</a:t>
            </a:r>
            <a:endParaRPr kumimoji="1"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26" y="1275606"/>
            <a:ext cx="3787282" cy="2074878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83568" y="3441303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问题：当</a:t>
            </a:r>
            <a:r>
              <a:rPr lang="zh-CN" altLang="en-US" sz="1200" dirty="0"/>
              <a:t>您使用</a:t>
            </a:r>
            <a:r>
              <a:rPr lang="en-US" altLang="zh-CN" sz="1200" dirty="0"/>
              <a:t>NODE_ENV=production</a:t>
            </a:r>
            <a:r>
              <a:rPr lang="zh-CN" altLang="en-US" sz="1200" dirty="0"/>
              <a:t>类似设置环境变量时，大多数</a:t>
            </a:r>
            <a:r>
              <a:rPr lang="en-US" altLang="zh-CN" sz="1200" dirty="0"/>
              <a:t>Windows</a:t>
            </a:r>
            <a:r>
              <a:rPr lang="zh-CN" altLang="en-US" sz="1200" dirty="0"/>
              <a:t>命令提示将会阻塞。（例外情况是</a:t>
            </a:r>
            <a:r>
              <a:rPr lang="en-US" altLang="zh-CN" sz="1200" dirty="0">
                <a:hlinkClick r:id="rId6"/>
              </a:rPr>
              <a:t>Windows</a:t>
            </a:r>
            <a:r>
              <a:rPr lang="zh-CN" altLang="en-US" sz="1200" dirty="0"/>
              <a:t>上的</a:t>
            </a:r>
            <a:r>
              <a:rPr lang="en-US" altLang="zh-CN" sz="1200" dirty="0">
                <a:hlinkClick r:id="rId6"/>
              </a:rPr>
              <a:t>Bash</a:t>
            </a:r>
            <a:r>
              <a:rPr lang="zh-CN" altLang="en-US" sz="1200" dirty="0"/>
              <a:t>，它使用本机</a:t>
            </a:r>
            <a:r>
              <a:rPr lang="en-US" altLang="zh-CN" sz="1200" dirty="0"/>
              <a:t>Bash</a:t>
            </a:r>
            <a:r>
              <a:rPr lang="zh-CN" altLang="en-US" sz="1200" dirty="0"/>
              <a:t>。）同样，</a:t>
            </a:r>
            <a:r>
              <a:rPr lang="en-US" altLang="zh-CN" sz="1200" dirty="0"/>
              <a:t>Windows</a:t>
            </a:r>
            <a:r>
              <a:rPr lang="zh-CN" altLang="en-US" sz="1200" dirty="0"/>
              <a:t>和</a:t>
            </a:r>
            <a:r>
              <a:rPr lang="en-US" altLang="zh-CN" sz="1200" dirty="0"/>
              <a:t>POSIX</a:t>
            </a:r>
            <a:r>
              <a:rPr lang="zh-CN" altLang="en-US" sz="1200" dirty="0"/>
              <a:t>命令如何利用环境变量也有所不同。使用</a:t>
            </a:r>
            <a:r>
              <a:rPr lang="en-US" altLang="zh-CN" sz="1200" dirty="0"/>
              <a:t>POSIX</a:t>
            </a:r>
            <a:r>
              <a:rPr lang="zh-CN" altLang="en-US" sz="1200" dirty="0"/>
              <a:t>，您可以使用：</a:t>
            </a:r>
            <a:r>
              <a:rPr lang="en-US" altLang="zh-CN" sz="1200" dirty="0"/>
              <a:t>$ENV_VAR</a:t>
            </a:r>
            <a:r>
              <a:rPr lang="zh-CN" altLang="en-US" sz="1200" dirty="0"/>
              <a:t> 和您使用的</a:t>
            </a:r>
            <a:r>
              <a:rPr lang="en-US" altLang="zh-CN" sz="1200" dirty="0"/>
              <a:t>Windows %ENV_VAR%</a:t>
            </a:r>
            <a:r>
              <a:rPr lang="zh-CN" altLang="en-US" sz="1200" dirty="0"/>
              <a:t>。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15759" y="407012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cross-</a:t>
            </a:r>
            <a:r>
              <a:rPr lang="en-US" altLang="zh-CN" sz="1200" dirty="0" err="1"/>
              <a:t>env</a:t>
            </a:r>
            <a:r>
              <a:rPr lang="zh-CN" altLang="en-US" sz="1200" dirty="0"/>
              <a:t>使它成为一个单一的命令，而不必担心为平台正确设置或使用环境变量。只需像在</a:t>
            </a:r>
            <a:r>
              <a:rPr lang="en-US" altLang="zh-CN" sz="1200" dirty="0"/>
              <a:t>POSIX</a:t>
            </a:r>
            <a:r>
              <a:rPr lang="zh-CN" altLang="en-US" sz="1200" dirty="0"/>
              <a:t>系统上运行一样设置它，并将</a:t>
            </a:r>
            <a:r>
              <a:rPr lang="en-US" altLang="zh-CN" sz="1200" dirty="0"/>
              <a:t>cross-</a:t>
            </a:r>
            <a:r>
              <a:rPr lang="en-US" altLang="zh-CN" sz="1200" dirty="0" err="1"/>
              <a:t>env</a:t>
            </a:r>
            <a:r>
              <a:rPr lang="zh-CN" altLang="en-US" sz="1200" dirty="0"/>
              <a:t>正确设置它。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555776" y="4698842"/>
            <a:ext cx="3767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www.npmjs.com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/package/cross-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1807" y="1253525"/>
            <a:ext cx="3510593" cy="20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5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 txBox="1">
            <a:spLocks/>
          </p:cNvSpPr>
          <p:nvPr/>
        </p:nvSpPr>
        <p:spPr>
          <a:xfrm>
            <a:off x="925887" y="195486"/>
            <a:ext cx="256599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5A7A0658-A79B-42DE-A89B-694965F7E9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501711" y="1135297"/>
            <a:ext cx="6855716" cy="59963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EAD71DD5-1AEF-4249-9987-CD52B44A14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521962" y="-454950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4525" y="574963"/>
            <a:ext cx="6711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项目配置中我们往往会根据情况定义合适的目录结构、而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需要传入目录的绝对路径的。内部全局变量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dirname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也只是能够提供该文件此时的绝对路径，如何获取该文件完整的文件路径呢。 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提供了 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path.join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path.resolve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两个方法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555776" y="4698842"/>
            <a:ext cx="3767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</a:t>
            </a:r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www.jianshu.com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/p/78fadd20ee61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7584" y="1346642"/>
            <a:ext cx="2180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ath.join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path.resolve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区别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033143"/>
            <a:ext cx="7409905" cy="112809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2129" y="1689892"/>
            <a:ext cx="4224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path.resolve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使用返回绝对路径    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path.join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只是简单拼接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10876" y="3280048"/>
            <a:ext cx="681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path.resolve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相当于每个路径进行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操作然后返回最后的绝对路径    </a:t>
            </a:r>
            <a:r>
              <a:rPr kumimoji="1"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path.join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只是简单拼接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18" y="3600942"/>
            <a:ext cx="3265015" cy="106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0925331F-59E4-4FBF-B1D8-528A1FE539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45" y="0"/>
            <a:ext cx="7776864" cy="5143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0925331F-59E4-4FBF-B1D8-528A1FE539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716141" y="-2173089"/>
            <a:ext cx="6855716" cy="599634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FAE65FCD-A077-46C1-9677-61614B6E4A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527035" y="339000"/>
            <a:ext cx="6855716" cy="59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0925331F-59E4-4FBF-B1D8-528A1FE539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651001" y="-1794731"/>
            <a:ext cx="6855716" cy="599634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FAE65FCD-A077-46C1-9677-61614B6E4A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011217" y="-206704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6356">
            <a:off x="4660649" y="815505"/>
            <a:ext cx="759755" cy="5710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92751">
            <a:off x="2362587" y="3877433"/>
            <a:ext cx="963826" cy="8680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35108">
            <a:off x="4363354" y="2566818"/>
            <a:ext cx="1105987" cy="4493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98713">
            <a:off x="6189115" y="2173475"/>
            <a:ext cx="1089942" cy="7910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43389">
            <a:off x="5059010" y="3160644"/>
            <a:ext cx="1371600" cy="622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813055">
            <a:off x="1110197" y="561094"/>
            <a:ext cx="763571" cy="7729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66792">
            <a:off x="2726358" y="1698254"/>
            <a:ext cx="940332" cy="871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30428">
            <a:off x="1290262" y="2816516"/>
            <a:ext cx="2133600" cy="660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24629">
            <a:off x="6298970" y="3899806"/>
            <a:ext cx="1345833" cy="5505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6320" y="1728245"/>
            <a:ext cx="647700" cy="635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3020" y="1203598"/>
            <a:ext cx="857875" cy="7321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67514">
            <a:off x="2319254" y="457572"/>
            <a:ext cx="711643" cy="8474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3730" y="3823043"/>
            <a:ext cx="821758" cy="8217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780034">
            <a:off x="3995839" y="4168234"/>
            <a:ext cx="1409700" cy="736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8194" y="3346325"/>
            <a:ext cx="1174141" cy="6109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018251">
            <a:off x="404533" y="1707552"/>
            <a:ext cx="800100" cy="711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03578" y="1633145"/>
            <a:ext cx="876300" cy="774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42250" y="264445"/>
            <a:ext cx="774700" cy="6985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31065" y="617740"/>
            <a:ext cx="991157" cy="56796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72105" y="1514676"/>
            <a:ext cx="863600" cy="6731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4963" y="2978025"/>
            <a:ext cx="787400" cy="7366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489000">
            <a:off x="5548312" y="4223709"/>
            <a:ext cx="838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7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官方介绍图：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807C9275-B2A5-4736-A730-F66C81E35D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383022" y="122976"/>
            <a:ext cx="6855716" cy="599634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xmlns="" id="{875F6653-F360-49D8-BDE2-45161E97A6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014524" y="-2494174"/>
            <a:ext cx="6855716" cy="599634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0" y="767059"/>
            <a:ext cx="7128792" cy="316480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755576" y="4011910"/>
            <a:ext cx="7231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WebPack</a:t>
            </a:r>
            <a:r>
              <a:rPr lang="zh-CN" altLang="en-US" sz="1000" dirty="0"/>
              <a:t>可以看做是</a:t>
            </a:r>
            <a:r>
              <a:rPr lang="zh-CN" altLang="en-US" sz="1000" b="1" dirty="0"/>
              <a:t>模块打包机</a:t>
            </a:r>
            <a:r>
              <a:rPr lang="zh-CN" altLang="en-US" sz="1000" dirty="0"/>
              <a:t>：它做的事情是，分析你的项目结构，找到</a:t>
            </a:r>
            <a:r>
              <a:rPr lang="en-US" altLang="zh-CN" sz="1000" dirty="0"/>
              <a:t>JavaScript</a:t>
            </a:r>
            <a:r>
              <a:rPr lang="zh-CN" altLang="en-US" sz="1000" dirty="0"/>
              <a:t>模块以及其它的一些浏览器不能直接运行的拓展语言（</a:t>
            </a:r>
            <a:r>
              <a:rPr lang="en-US" altLang="zh-CN" sz="1000" dirty="0" err="1"/>
              <a:t>Scss</a:t>
            </a:r>
            <a:r>
              <a:rPr lang="zh-CN" altLang="en-US" sz="1000" dirty="0" smtClean="0"/>
              <a:t>，</a:t>
            </a:r>
            <a:r>
              <a:rPr lang="en-US" altLang="zh-CN" sz="1000" dirty="0" smtClean="0"/>
              <a:t>ES6</a:t>
            </a:r>
            <a:r>
              <a:rPr lang="zh-CN" altLang="en-US" sz="1000" dirty="0" smtClean="0"/>
              <a:t>等</a:t>
            </a:r>
            <a:r>
              <a:rPr lang="zh-CN" altLang="en-US" sz="1000" dirty="0"/>
              <a:t>），并将其转换和打包为合适的格式供浏览器使用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</p:txBody>
      </p:sp>
      <p:sp>
        <p:nvSpPr>
          <p:cNvPr id="61" name="文本框 60"/>
          <p:cNvSpPr txBox="1"/>
          <p:nvPr/>
        </p:nvSpPr>
        <p:spPr>
          <a:xfrm>
            <a:off x="2977110" y="4492071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官方网址：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webpack.js.org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525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131840" y="1227273"/>
            <a:ext cx="3096711" cy="2989704"/>
            <a:chOff x="4031526" y="1829045"/>
            <a:chExt cx="4128948" cy="3986272"/>
          </a:xfrm>
        </p:grpSpPr>
        <p:sp>
          <p:nvSpPr>
            <p:cNvPr id="17" name="Circle: Hollow 1"/>
            <p:cNvSpPr/>
            <p:nvPr/>
          </p:nvSpPr>
          <p:spPr>
            <a:xfrm>
              <a:off x="4349194" y="2115618"/>
              <a:ext cx="3493613" cy="3493613"/>
            </a:xfrm>
            <a:prstGeom prst="donut">
              <a:avLst>
                <a:gd name="adj" fmla="val 2714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Oval 3"/>
            <p:cNvSpPr/>
            <p:nvPr/>
          </p:nvSpPr>
          <p:spPr>
            <a:xfrm rot="18900000">
              <a:off x="4031527" y="1829045"/>
              <a:ext cx="1768367" cy="1768367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Oval 6"/>
            <p:cNvSpPr/>
            <p:nvPr/>
          </p:nvSpPr>
          <p:spPr>
            <a:xfrm rot="18900000">
              <a:off x="6392107" y="1829045"/>
              <a:ext cx="1768367" cy="1768367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Oval 9"/>
            <p:cNvSpPr/>
            <p:nvPr/>
          </p:nvSpPr>
          <p:spPr>
            <a:xfrm rot="18900000">
              <a:off x="4031526" y="4046949"/>
              <a:ext cx="1768367" cy="176836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Oval 12"/>
            <p:cNvSpPr/>
            <p:nvPr/>
          </p:nvSpPr>
          <p:spPr>
            <a:xfrm rot="18900000">
              <a:off x="6392107" y="4046950"/>
              <a:ext cx="1768367" cy="176836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6"/>
            <p:cNvSpPr>
              <a:spLocks/>
            </p:cNvSpPr>
            <p:nvPr/>
          </p:nvSpPr>
          <p:spPr bwMode="auto">
            <a:xfrm>
              <a:off x="6959688" y="236797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7"/>
            <p:cNvSpPr>
              <a:spLocks/>
            </p:cNvSpPr>
            <p:nvPr/>
          </p:nvSpPr>
          <p:spPr bwMode="auto">
            <a:xfrm>
              <a:off x="6959689" y="4604289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8"/>
            <p:cNvSpPr>
              <a:spLocks/>
            </p:cNvSpPr>
            <p:nvPr/>
          </p:nvSpPr>
          <p:spPr bwMode="auto">
            <a:xfrm>
              <a:off x="4607307" y="236797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29"/>
            <p:cNvSpPr>
              <a:spLocks/>
            </p:cNvSpPr>
            <p:nvPr/>
          </p:nvSpPr>
          <p:spPr bwMode="auto">
            <a:xfrm>
              <a:off x="4599107" y="4610102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Group 21"/>
          <p:cNvGrpSpPr/>
          <p:nvPr/>
        </p:nvGrpSpPr>
        <p:grpSpPr>
          <a:xfrm>
            <a:off x="821725" y="1485187"/>
            <a:ext cx="2201920" cy="755243"/>
            <a:chOff x="8328246" y="2276873"/>
            <a:chExt cx="2198694" cy="1006991"/>
          </a:xfrm>
        </p:grpSpPr>
        <p:sp>
          <p:nvSpPr>
            <p:cNvPr id="15" name="TextBox 22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模块化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TextBox 23"/>
            <p:cNvSpPr txBox="1">
              <a:spLocks/>
            </p:cNvSpPr>
            <p:nvPr/>
          </p:nvSpPr>
          <p:spPr>
            <a:xfrm>
              <a:off x="8328246" y="2665098"/>
              <a:ext cx="2197087" cy="618766"/>
            </a:xfrm>
            <a:prstGeom prst="rect">
              <a:avLst/>
            </a:prstGeom>
          </p:spPr>
          <p:txBody>
            <a:bodyPr vert="horz" wrap="square" lIns="0" tIns="0" rIns="36000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/>
                <a:t>让我们可以把复杂的程序细化为小的文件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Group 24"/>
          <p:cNvGrpSpPr/>
          <p:nvPr/>
        </p:nvGrpSpPr>
        <p:grpSpPr>
          <a:xfrm>
            <a:off x="5966853" y="1181731"/>
            <a:ext cx="2802731" cy="1437416"/>
            <a:chOff x="1197898" y="2503545"/>
            <a:chExt cx="2198693" cy="1006991"/>
          </a:xfrm>
        </p:grpSpPr>
        <p:sp>
          <p:nvSpPr>
            <p:cNvPr id="13" name="TextBox 25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识别拓展语言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TextBox 39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r>
                <a:rPr lang="zh-CN" altLang="en-US" sz="1000" dirty="0"/>
                <a:t>类似</a:t>
              </a:r>
              <a:r>
                <a:rPr lang="zh-CN" altLang="en-US" sz="1000" dirty="0" smtClean="0"/>
                <a:t>于</a:t>
              </a:r>
              <a:r>
                <a:rPr lang="en-US" altLang="zh-CN" sz="1000" dirty="0" smtClean="0"/>
                <a:t>ES6</a:t>
              </a:r>
              <a:r>
                <a:rPr lang="zh-CN" altLang="en-US" sz="1000" dirty="0" smtClean="0"/>
                <a:t>这种</a:t>
              </a:r>
              <a:r>
                <a:rPr lang="zh-CN" altLang="en-US" sz="1000" dirty="0"/>
                <a:t>在</a:t>
              </a:r>
              <a:r>
                <a:rPr lang="en-US" altLang="zh-CN" sz="1000" dirty="0"/>
                <a:t>JavaScript</a:t>
              </a:r>
              <a:r>
                <a:rPr lang="zh-CN" altLang="en-US" sz="1000" dirty="0"/>
                <a:t>基础上拓展</a:t>
              </a:r>
              <a:r>
                <a:rPr lang="zh-CN" altLang="en-US" sz="1000" dirty="0" smtClean="0"/>
                <a:t>的新规范或者开发</a:t>
              </a:r>
              <a:r>
                <a:rPr lang="zh-CN" altLang="en-US" sz="1000" dirty="0"/>
                <a:t>语言：使我们能够实现目前版本的</a:t>
              </a:r>
              <a:r>
                <a:rPr lang="en-US" altLang="zh-CN" sz="1000" dirty="0"/>
                <a:t>JavaScript</a:t>
              </a:r>
              <a:r>
                <a:rPr lang="zh-CN" altLang="en-US" sz="1000" dirty="0"/>
                <a:t>不能直接使用的特性，并且之后还能转换为</a:t>
              </a:r>
              <a:r>
                <a:rPr lang="en-US" altLang="zh-CN" sz="1000" dirty="0"/>
                <a:t>JavaScript</a:t>
              </a:r>
              <a:r>
                <a:rPr lang="zh-CN" altLang="en-US" sz="1000" dirty="0"/>
                <a:t>文件使浏览器可以识别；</a:t>
              </a:r>
            </a:p>
          </p:txBody>
        </p:sp>
      </p:grpSp>
      <p:grpSp>
        <p:nvGrpSpPr>
          <p:cNvPr id="7" name="Group 40"/>
          <p:cNvGrpSpPr/>
          <p:nvPr/>
        </p:nvGrpSpPr>
        <p:grpSpPr>
          <a:xfrm>
            <a:off x="732506" y="3246804"/>
            <a:ext cx="2201920" cy="755242"/>
            <a:chOff x="8328246" y="2276873"/>
            <a:chExt cx="2198694" cy="1006991"/>
          </a:xfrm>
        </p:grpSpPr>
        <p:sp>
          <p:nvSpPr>
            <p:cNvPr id="11" name="TextBox 41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处理</a:t>
              </a:r>
              <a:r>
                <a:rPr lang="en-US" altLang="zh-CN" sz="1600" b="1" dirty="0" err="1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Scss</a:t>
              </a:r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等</a:t>
              </a:r>
              <a:r>
                <a:rPr lang="en-US" altLang="zh-CN" sz="1600" b="1" dirty="0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CSS</a:t>
              </a:r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预处理器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TextBox 42"/>
            <p:cNvSpPr txBox="1">
              <a:spLocks/>
            </p:cNvSpPr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36000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优化开发人员的开发流程、减少工作量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TextBox 44"/>
          <p:cNvSpPr txBox="1"/>
          <p:nvPr/>
        </p:nvSpPr>
        <p:spPr>
          <a:xfrm>
            <a:off x="6162203" y="3384058"/>
            <a:ext cx="2117690" cy="29116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1600" b="1" dirty="0" smtClean="0">
                <a:solidFill>
                  <a:schemeClr val="accent4">
                    <a:lumMod val="100000"/>
                  </a:schemeClr>
                </a:solidFill>
                <a:ea typeface="微软雅黑" panose="020B0503020204020204" pitchFamily="34" charset="-122"/>
              </a:rPr>
              <a:t>文件压缩混淆</a:t>
            </a:r>
            <a:endParaRPr lang="zh-CN" altLang="en-US" sz="1600" b="1" dirty="0">
              <a:solidFill>
                <a:schemeClr val="accent4">
                  <a:lumMod val="10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857880" y="200199"/>
            <a:ext cx="313805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为什么要用</a:t>
            </a:r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FB565A2D-4B70-421A-AA82-176ABA10EE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726174" y="1003873"/>
            <a:ext cx="6855716" cy="599634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35CF588-D099-41CE-96B9-64044F529E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278232" y="-1367403"/>
            <a:ext cx="6855716" cy="599634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55576" y="784747"/>
            <a:ext cx="7128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rgbClr val="2F2F2F"/>
                </a:solidFill>
                <a:latin typeface="-apple-system" charset="0"/>
              </a:rPr>
              <a:t>现今的很多网页其实可以看做是功能丰富的应用，它们拥有着复杂的</a:t>
            </a:r>
            <a:r>
              <a:rPr lang="en-US" altLang="zh-CN" sz="1000" dirty="0">
                <a:solidFill>
                  <a:srgbClr val="2F2F2F"/>
                </a:solidFill>
                <a:latin typeface="-apple-system" charset="0"/>
              </a:rPr>
              <a:t>JavaScript</a:t>
            </a:r>
            <a:r>
              <a:rPr lang="zh-CN" altLang="en-US" sz="1000" dirty="0">
                <a:solidFill>
                  <a:srgbClr val="2F2F2F"/>
                </a:solidFill>
                <a:latin typeface="-apple-system" charset="0"/>
              </a:rPr>
              <a:t>代码和一大堆依赖包。为了简化开发的复杂度，前端社区涌现出了很多好的实践</a:t>
            </a:r>
            <a:r>
              <a:rPr lang="zh-CN" altLang="en-US" sz="1000" dirty="0" smtClean="0">
                <a:solidFill>
                  <a:srgbClr val="2F2F2F"/>
                </a:solidFill>
                <a:latin typeface="-apple-system" charset="0"/>
              </a:rPr>
              <a:t>方法</a:t>
            </a:r>
            <a:r>
              <a:rPr lang="en-US" altLang="zh-CN" sz="1000" dirty="0">
                <a:solidFill>
                  <a:srgbClr val="2F2F2F"/>
                </a:solidFill>
                <a:latin typeface="-apple-system" charset="0"/>
              </a:rPr>
              <a:t>……</a:t>
            </a:r>
            <a:endParaRPr lang="zh-CN" altLang="en-US" sz="1000" dirty="0"/>
          </a:p>
        </p:txBody>
      </p:sp>
      <p:sp>
        <p:nvSpPr>
          <p:cNvPr id="3" name="文本框 2"/>
          <p:cNvSpPr txBox="1"/>
          <p:nvPr/>
        </p:nvSpPr>
        <p:spPr>
          <a:xfrm>
            <a:off x="6406081" y="3683332"/>
            <a:ext cx="1920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将上线的文件进行混淆压缩处理、减少加载时间</a:t>
            </a:r>
          </a:p>
        </p:txBody>
      </p:sp>
    </p:spTree>
    <p:extLst>
      <p:ext uri="{BB962C8B-B14F-4D97-AF65-F5344CB8AC3E}">
        <p14:creationId xmlns:p14="http://schemas.microsoft.com/office/powerpoint/2010/main" val="14156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4464f05-f625-4321-b895-1bf70c7eb556"/>
          <p:cNvGrpSpPr>
            <a:grpSpLocks noChangeAspect="1"/>
          </p:cNvGrpSpPr>
          <p:nvPr/>
        </p:nvGrpSpPr>
        <p:grpSpPr>
          <a:xfrm flipH="1">
            <a:off x="24617" y="1131590"/>
            <a:ext cx="9680969" cy="3316233"/>
            <a:chOff x="-388956" y="1988840"/>
            <a:chExt cx="11762497" cy="4093631"/>
          </a:xfrm>
        </p:grpSpPr>
        <p:grpSp>
          <p:nvGrpSpPr>
            <p:cNvPr id="4" name="组合 3"/>
            <p:cNvGrpSpPr/>
            <p:nvPr/>
          </p:nvGrpSpPr>
          <p:grpSpPr>
            <a:xfrm>
              <a:off x="-388956" y="1988840"/>
              <a:ext cx="11762497" cy="4093631"/>
              <a:chOff x="-353600" y="2294469"/>
              <a:chExt cx="11762497" cy="409363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996986" y="2428875"/>
                <a:ext cx="6198028" cy="3022800"/>
                <a:chOff x="2525905" y="2179178"/>
                <a:chExt cx="3073408" cy="1498912"/>
              </a:xfrm>
            </p:grpSpPr>
            <p:sp>
              <p:nvSpPr>
                <p:cNvPr id="29" name="任意多边形: 形状 28"/>
                <p:cNvSpPr/>
                <p:nvPr/>
              </p:nvSpPr>
              <p:spPr>
                <a:xfrm>
                  <a:off x="2650085" y="2303359"/>
                  <a:ext cx="2825048" cy="1374731"/>
                </a:xfrm>
                <a:custGeom>
                  <a:avLst/>
                  <a:gdLst>
                    <a:gd name="connsiteX0" fmla="*/ 1412524 w 2825048"/>
                    <a:gd name="connsiteY0" fmla="*/ 0 h 1412523"/>
                    <a:gd name="connsiteX1" fmla="*/ 2817755 w 2825048"/>
                    <a:gd name="connsiteY1" fmla="*/ 1268102 h 1412523"/>
                    <a:gd name="connsiteX2" fmla="*/ 2825048 w 2825048"/>
                    <a:gd name="connsiteY2" fmla="*/ 1412523 h 1412523"/>
                    <a:gd name="connsiteX3" fmla="*/ 0 w 2825048"/>
                    <a:gd name="connsiteY3" fmla="*/ 1412523 h 1412523"/>
                    <a:gd name="connsiteX4" fmla="*/ 7293 w 2825048"/>
                    <a:gd name="connsiteY4" fmla="*/ 1268102 h 1412523"/>
                    <a:gd name="connsiteX5" fmla="*/ 1412524 w 2825048"/>
                    <a:gd name="connsiteY5" fmla="*/ 0 h 1412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25048" h="1412523">
                      <a:moveTo>
                        <a:pt x="1412524" y="0"/>
                      </a:moveTo>
                      <a:cubicBezTo>
                        <a:pt x="2143882" y="0"/>
                        <a:pt x="2745420" y="555828"/>
                        <a:pt x="2817755" y="1268102"/>
                      </a:cubicBezTo>
                      <a:lnTo>
                        <a:pt x="2825048" y="1412523"/>
                      </a:lnTo>
                      <a:lnTo>
                        <a:pt x="0" y="1412523"/>
                      </a:lnTo>
                      <a:lnTo>
                        <a:pt x="7293" y="1268102"/>
                      </a:lnTo>
                      <a:cubicBezTo>
                        <a:pt x="79628" y="555828"/>
                        <a:pt x="681166" y="0"/>
                        <a:pt x="1412524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2525905" y="2179178"/>
                  <a:ext cx="3073408" cy="1498911"/>
                </a:xfrm>
                <a:custGeom>
                  <a:avLst/>
                  <a:gdLst>
                    <a:gd name="connsiteX0" fmla="*/ 1536704 w 3073408"/>
                    <a:gd name="connsiteY0" fmla="*/ 0 h 2949228"/>
                    <a:gd name="connsiteX1" fmla="*/ 3065474 w 3073408"/>
                    <a:gd name="connsiteY1" fmla="*/ 1379585 h 2949228"/>
                    <a:gd name="connsiteX2" fmla="*/ 3073408 w 3073408"/>
                    <a:gd name="connsiteY2" fmla="*/ 1536703 h 2949228"/>
                    <a:gd name="connsiteX3" fmla="*/ 2949228 w 3073408"/>
                    <a:gd name="connsiteY3" fmla="*/ 1536703 h 2949228"/>
                    <a:gd name="connsiteX4" fmla="*/ 2949228 w 3073408"/>
                    <a:gd name="connsiteY4" fmla="*/ 1536704 h 2949228"/>
                    <a:gd name="connsiteX5" fmla="*/ 1536704 w 3073408"/>
                    <a:gd name="connsiteY5" fmla="*/ 2949228 h 2949228"/>
                    <a:gd name="connsiteX6" fmla="*/ 124180 w 3073408"/>
                    <a:gd name="connsiteY6" fmla="*/ 1536704 h 2949228"/>
                    <a:gd name="connsiteX7" fmla="*/ 124180 w 3073408"/>
                    <a:gd name="connsiteY7" fmla="*/ 1536703 h 2949228"/>
                    <a:gd name="connsiteX8" fmla="*/ 0 w 3073408"/>
                    <a:gd name="connsiteY8" fmla="*/ 1536703 h 2949228"/>
                    <a:gd name="connsiteX9" fmla="*/ 7934 w 3073408"/>
                    <a:gd name="connsiteY9" fmla="*/ 1379585 h 2949228"/>
                    <a:gd name="connsiteX10" fmla="*/ 1536704 w 3073408"/>
                    <a:gd name="connsiteY10" fmla="*/ 0 h 2949228"/>
                    <a:gd name="connsiteX0" fmla="*/ 1536704 w 3073408"/>
                    <a:gd name="connsiteY0" fmla="*/ 0 h 1536704"/>
                    <a:gd name="connsiteX1" fmla="*/ 3065474 w 3073408"/>
                    <a:gd name="connsiteY1" fmla="*/ 1379585 h 1536704"/>
                    <a:gd name="connsiteX2" fmla="*/ 3073408 w 3073408"/>
                    <a:gd name="connsiteY2" fmla="*/ 1536703 h 1536704"/>
                    <a:gd name="connsiteX3" fmla="*/ 2949228 w 3073408"/>
                    <a:gd name="connsiteY3" fmla="*/ 1536703 h 1536704"/>
                    <a:gd name="connsiteX4" fmla="*/ 2949228 w 3073408"/>
                    <a:gd name="connsiteY4" fmla="*/ 1536704 h 1536704"/>
                    <a:gd name="connsiteX5" fmla="*/ 124180 w 3073408"/>
                    <a:gd name="connsiteY5" fmla="*/ 1536704 h 1536704"/>
                    <a:gd name="connsiteX6" fmla="*/ 124180 w 3073408"/>
                    <a:gd name="connsiteY6" fmla="*/ 1536703 h 1536704"/>
                    <a:gd name="connsiteX7" fmla="*/ 0 w 3073408"/>
                    <a:gd name="connsiteY7" fmla="*/ 1536703 h 1536704"/>
                    <a:gd name="connsiteX8" fmla="*/ 7934 w 3073408"/>
                    <a:gd name="connsiteY8" fmla="*/ 1379585 h 1536704"/>
                    <a:gd name="connsiteX9" fmla="*/ 1536704 w 3073408"/>
                    <a:gd name="connsiteY9" fmla="*/ 0 h 153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73408" h="1536704">
                      <a:moveTo>
                        <a:pt x="1536704" y="0"/>
                      </a:moveTo>
                      <a:cubicBezTo>
                        <a:pt x="2332359" y="0"/>
                        <a:pt x="2986780" y="604693"/>
                        <a:pt x="3065474" y="1379585"/>
                      </a:cubicBezTo>
                      <a:lnTo>
                        <a:pt x="3073408" y="1536703"/>
                      </a:lnTo>
                      <a:lnTo>
                        <a:pt x="2949228" y="1536703"/>
                      </a:lnTo>
                      <a:lnTo>
                        <a:pt x="2949228" y="1536704"/>
                      </a:lnTo>
                      <a:lnTo>
                        <a:pt x="124180" y="1536704"/>
                      </a:lnTo>
                      <a:lnTo>
                        <a:pt x="124180" y="1536703"/>
                      </a:lnTo>
                      <a:lnTo>
                        <a:pt x="0" y="1536703"/>
                      </a:lnTo>
                      <a:lnTo>
                        <a:pt x="7934" y="1379585"/>
                      </a:lnTo>
                      <a:cubicBezTo>
                        <a:pt x="86629" y="604693"/>
                        <a:pt x="741050" y="0"/>
                        <a:pt x="1536704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1">
                      <a:lumMod val="85000"/>
                      <a:alpha val="48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8" name="椭圆 7"/>
              <p:cNvSpPr/>
              <p:nvPr/>
            </p:nvSpPr>
            <p:spPr>
              <a:xfrm>
                <a:off x="4108360" y="2970282"/>
                <a:ext cx="3975278" cy="34178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858182" y="3946565"/>
                <a:ext cx="3073408" cy="1505110"/>
                <a:chOff x="2525905" y="2179178"/>
                <a:chExt cx="3073408" cy="1536704"/>
              </a:xfrm>
            </p:grpSpPr>
            <p:sp>
              <p:nvSpPr>
                <p:cNvPr id="27" name="任意多边形: 形状 26"/>
                <p:cNvSpPr/>
                <p:nvPr/>
              </p:nvSpPr>
              <p:spPr>
                <a:xfrm>
                  <a:off x="2650085" y="2303359"/>
                  <a:ext cx="2825048" cy="1412523"/>
                </a:xfrm>
                <a:custGeom>
                  <a:avLst/>
                  <a:gdLst>
                    <a:gd name="connsiteX0" fmla="*/ 1412524 w 2825048"/>
                    <a:gd name="connsiteY0" fmla="*/ 0 h 1412523"/>
                    <a:gd name="connsiteX1" fmla="*/ 2817755 w 2825048"/>
                    <a:gd name="connsiteY1" fmla="*/ 1268102 h 1412523"/>
                    <a:gd name="connsiteX2" fmla="*/ 2825048 w 2825048"/>
                    <a:gd name="connsiteY2" fmla="*/ 1412523 h 1412523"/>
                    <a:gd name="connsiteX3" fmla="*/ 0 w 2825048"/>
                    <a:gd name="connsiteY3" fmla="*/ 1412523 h 1412523"/>
                    <a:gd name="connsiteX4" fmla="*/ 7293 w 2825048"/>
                    <a:gd name="connsiteY4" fmla="*/ 1268102 h 1412523"/>
                    <a:gd name="connsiteX5" fmla="*/ 1412524 w 2825048"/>
                    <a:gd name="connsiteY5" fmla="*/ 0 h 1412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25048" h="1412523">
                      <a:moveTo>
                        <a:pt x="1412524" y="0"/>
                      </a:moveTo>
                      <a:cubicBezTo>
                        <a:pt x="2143882" y="0"/>
                        <a:pt x="2745420" y="555828"/>
                        <a:pt x="2817755" y="1268102"/>
                      </a:cubicBezTo>
                      <a:lnTo>
                        <a:pt x="2825048" y="1412523"/>
                      </a:lnTo>
                      <a:lnTo>
                        <a:pt x="0" y="1412523"/>
                      </a:lnTo>
                      <a:lnTo>
                        <a:pt x="7293" y="1268102"/>
                      </a:lnTo>
                      <a:cubicBezTo>
                        <a:pt x="79628" y="555828"/>
                        <a:pt x="681166" y="0"/>
                        <a:pt x="1412524" y="0"/>
                      </a:cubicBezTo>
                      <a:close/>
                    </a:path>
                  </a:pathLst>
                </a:custGeom>
                <a:solidFill>
                  <a:schemeClr val="tx1">
                    <a:lumMod val="20000"/>
                    <a:lumOff val="8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2525905" y="2179178"/>
                  <a:ext cx="3073408" cy="1536704"/>
                </a:xfrm>
                <a:custGeom>
                  <a:avLst/>
                  <a:gdLst>
                    <a:gd name="connsiteX0" fmla="*/ 1536704 w 3073408"/>
                    <a:gd name="connsiteY0" fmla="*/ 0 h 2949228"/>
                    <a:gd name="connsiteX1" fmla="*/ 3065474 w 3073408"/>
                    <a:gd name="connsiteY1" fmla="*/ 1379585 h 2949228"/>
                    <a:gd name="connsiteX2" fmla="*/ 3073408 w 3073408"/>
                    <a:gd name="connsiteY2" fmla="*/ 1536703 h 2949228"/>
                    <a:gd name="connsiteX3" fmla="*/ 2949228 w 3073408"/>
                    <a:gd name="connsiteY3" fmla="*/ 1536703 h 2949228"/>
                    <a:gd name="connsiteX4" fmla="*/ 2949228 w 3073408"/>
                    <a:gd name="connsiteY4" fmla="*/ 1536704 h 2949228"/>
                    <a:gd name="connsiteX5" fmla="*/ 1536704 w 3073408"/>
                    <a:gd name="connsiteY5" fmla="*/ 2949228 h 2949228"/>
                    <a:gd name="connsiteX6" fmla="*/ 124180 w 3073408"/>
                    <a:gd name="connsiteY6" fmla="*/ 1536704 h 2949228"/>
                    <a:gd name="connsiteX7" fmla="*/ 124180 w 3073408"/>
                    <a:gd name="connsiteY7" fmla="*/ 1536703 h 2949228"/>
                    <a:gd name="connsiteX8" fmla="*/ 0 w 3073408"/>
                    <a:gd name="connsiteY8" fmla="*/ 1536703 h 2949228"/>
                    <a:gd name="connsiteX9" fmla="*/ 7934 w 3073408"/>
                    <a:gd name="connsiteY9" fmla="*/ 1379585 h 2949228"/>
                    <a:gd name="connsiteX10" fmla="*/ 1536704 w 3073408"/>
                    <a:gd name="connsiteY10" fmla="*/ 0 h 2949228"/>
                    <a:gd name="connsiteX0" fmla="*/ 1536704 w 3073408"/>
                    <a:gd name="connsiteY0" fmla="*/ 0 h 1536704"/>
                    <a:gd name="connsiteX1" fmla="*/ 3065474 w 3073408"/>
                    <a:gd name="connsiteY1" fmla="*/ 1379585 h 1536704"/>
                    <a:gd name="connsiteX2" fmla="*/ 3073408 w 3073408"/>
                    <a:gd name="connsiteY2" fmla="*/ 1536703 h 1536704"/>
                    <a:gd name="connsiteX3" fmla="*/ 2949228 w 3073408"/>
                    <a:gd name="connsiteY3" fmla="*/ 1536703 h 1536704"/>
                    <a:gd name="connsiteX4" fmla="*/ 2949228 w 3073408"/>
                    <a:gd name="connsiteY4" fmla="*/ 1536704 h 1536704"/>
                    <a:gd name="connsiteX5" fmla="*/ 124180 w 3073408"/>
                    <a:gd name="connsiteY5" fmla="*/ 1536704 h 1536704"/>
                    <a:gd name="connsiteX6" fmla="*/ 124180 w 3073408"/>
                    <a:gd name="connsiteY6" fmla="*/ 1536703 h 1536704"/>
                    <a:gd name="connsiteX7" fmla="*/ 0 w 3073408"/>
                    <a:gd name="connsiteY7" fmla="*/ 1536703 h 1536704"/>
                    <a:gd name="connsiteX8" fmla="*/ 7934 w 3073408"/>
                    <a:gd name="connsiteY8" fmla="*/ 1379585 h 1536704"/>
                    <a:gd name="connsiteX9" fmla="*/ 1536704 w 3073408"/>
                    <a:gd name="connsiteY9" fmla="*/ 0 h 153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73408" h="1536704">
                      <a:moveTo>
                        <a:pt x="1536704" y="0"/>
                      </a:moveTo>
                      <a:cubicBezTo>
                        <a:pt x="2332359" y="0"/>
                        <a:pt x="2986780" y="604693"/>
                        <a:pt x="3065474" y="1379585"/>
                      </a:cubicBezTo>
                      <a:lnTo>
                        <a:pt x="3073408" y="1536703"/>
                      </a:lnTo>
                      <a:lnTo>
                        <a:pt x="2949228" y="1536703"/>
                      </a:lnTo>
                      <a:lnTo>
                        <a:pt x="2949228" y="1536704"/>
                      </a:lnTo>
                      <a:lnTo>
                        <a:pt x="124180" y="1536704"/>
                      </a:lnTo>
                      <a:lnTo>
                        <a:pt x="124180" y="1536703"/>
                      </a:lnTo>
                      <a:lnTo>
                        <a:pt x="0" y="1536703"/>
                      </a:lnTo>
                      <a:lnTo>
                        <a:pt x="7934" y="1379585"/>
                      </a:lnTo>
                      <a:cubicBezTo>
                        <a:pt x="86629" y="604693"/>
                        <a:pt x="741050" y="0"/>
                        <a:pt x="1536704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1592037" y="3946565"/>
                <a:ext cx="3073408" cy="1505110"/>
                <a:chOff x="2525905" y="2179178"/>
                <a:chExt cx="3073408" cy="1536704"/>
              </a:xfrm>
            </p:grpSpPr>
            <p:sp>
              <p:nvSpPr>
                <p:cNvPr id="25" name="任意多边形: 形状 24"/>
                <p:cNvSpPr/>
                <p:nvPr/>
              </p:nvSpPr>
              <p:spPr>
                <a:xfrm>
                  <a:off x="2650085" y="2303359"/>
                  <a:ext cx="2825048" cy="1412523"/>
                </a:xfrm>
                <a:custGeom>
                  <a:avLst/>
                  <a:gdLst>
                    <a:gd name="connsiteX0" fmla="*/ 1412524 w 2825048"/>
                    <a:gd name="connsiteY0" fmla="*/ 0 h 1412523"/>
                    <a:gd name="connsiteX1" fmla="*/ 2817755 w 2825048"/>
                    <a:gd name="connsiteY1" fmla="*/ 1268102 h 1412523"/>
                    <a:gd name="connsiteX2" fmla="*/ 2825048 w 2825048"/>
                    <a:gd name="connsiteY2" fmla="*/ 1412523 h 1412523"/>
                    <a:gd name="connsiteX3" fmla="*/ 0 w 2825048"/>
                    <a:gd name="connsiteY3" fmla="*/ 1412523 h 1412523"/>
                    <a:gd name="connsiteX4" fmla="*/ 7293 w 2825048"/>
                    <a:gd name="connsiteY4" fmla="*/ 1268102 h 1412523"/>
                    <a:gd name="connsiteX5" fmla="*/ 1412524 w 2825048"/>
                    <a:gd name="connsiteY5" fmla="*/ 0 h 1412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25048" h="1412523">
                      <a:moveTo>
                        <a:pt x="1412524" y="0"/>
                      </a:moveTo>
                      <a:cubicBezTo>
                        <a:pt x="2143882" y="0"/>
                        <a:pt x="2745420" y="555828"/>
                        <a:pt x="2817755" y="1268102"/>
                      </a:cubicBezTo>
                      <a:lnTo>
                        <a:pt x="2825048" y="1412523"/>
                      </a:lnTo>
                      <a:lnTo>
                        <a:pt x="0" y="1412523"/>
                      </a:lnTo>
                      <a:lnTo>
                        <a:pt x="7293" y="1268102"/>
                      </a:lnTo>
                      <a:cubicBezTo>
                        <a:pt x="79628" y="555828"/>
                        <a:pt x="681166" y="0"/>
                        <a:pt x="1412524" y="0"/>
                      </a:cubicBezTo>
                      <a:close/>
                    </a:path>
                  </a:pathLst>
                </a:custGeom>
                <a:solidFill>
                  <a:schemeClr val="tx1">
                    <a:lumMod val="20000"/>
                    <a:lumOff val="8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2525905" y="2179178"/>
                  <a:ext cx="3073408" cy="1536704"/>
                </a:xfrm>
                <a:custGeom>
                  <a:avLst/>
                  <a:gdLst>
                    <a:gd name="connsiteX0" fmla="*/ 1536704 w 3073408"/>
                    <a:gd name="connsiteY0" fmla="*/ 0 h 2949228"/>
                    <a:gd name="connsiteX1" fmla="*/ 3065474 w 3073408"/>
                    <a:gd name="connsiteY1" fmla="*/ 1379585 h 2949228"/>
                    <a:gd name="connsiteX2" fmla="*/ 3073408 w 3073408"/>
                    <a:gd name="connsiteY2" fmla="*/ 1536703 h 2949228"/>
                    <a:gd name="connsiteX3" fmla="*/ 2949228 w 3073408"/>
                    <a:gd name="connsiteY3" fmla="*/ 1536703 h 2949228"/>
                    <a:gd name="connsiteX4" fmla="*/ 2949228 w 3073408"/>
                    <a:gd name="connsiteY4" fmla="*/ 1536704 h 2949228"/>
                    <a:gd name="connsiteX5" fmla="*/ 1536704 w 3073408"/>
                    <a:gd name="connsiteY5" fmla="*/ 2949228 h 2949228"/>
                    <a:gd name="connsiteX6" fmla="*/ 124180 w 3073408"/>
                    <a:gd name="connsiteY6" fmla="*/ 1536704 h 2949228"/>
                    <a:gd name="connsiteX7" fmla="*/ 124180 w 3073408"/>
                    <a:gd name="connsiteY7" fmla="*/ 1536703 h 2949228"/>
                    <a:gd name="connsiteX8" fmla="*/ 0 w 3073408"/>
                    <a:gd name="connsiteY8" fmla="*/ 1536703 h 2949228"/>
                    <a:gd name="connsiteX9" fmla="*/ 7934 w 3073408"/>
                    <a:gd name="connsiteY9" fmla="*/ 1379585 h 2949228"/>
                    <a:gd name="connsiteX10" fmla="*/ 1536704 w 3073408"/>
                    <a:gd name="connsiteY10" fmla="*/ 0 h 2949228"/>
                    <a:gd name="connsiteX0" fmla="*/ 1536704 w 3073408"/>
                    <a:gd name="connsiteY0" fmla="*/ 0 h 1536704"/>
                    <a:gd name="connsiteX1" fmla="*/ 3065474 w 3073408"/>
                    <a:gd name="connsiteY1" fmla="*/ 1379585 h 1536704"/>
                    <a:gd name="connsiteX2" fmla="*/ 3073408 w 3073408"/>
                    <a:gd name="connsiteY2" fmla="*/ 1536703 h 1536704"/>
                    <a:gd name="connsiteX3" fmla="*/ 2949228 w 3073408"/>
                    <a:gd name="connsiteY3" fmla="*/ 1536703 h 1536704"/>
                    <a:gd name="connsiteX4" fmla="*/ 2949228 w 3073408"/>
                    <a:gd name="connsiteY4" fmla="*/ 1536704 h 1536704"/>
                    <a:gd name="connsiteX5" fmla="*/ 124180 w 3073408"/>
                    <a:gd name="connsiteY5" fmla="*/ 1536704 h 1536704"/>
                    <a:gd name="connsiteX6" fmla="*/ 124180 w 3073408"/>
                    <a:gd name="connsiteY6" fmla="*/ 1536703 h 1536704"/>
                    <a:gd name="connsiteX7" fmla="*/ 0 w 3073408"/>
                    <a:gd name="connsiteY7" fmla="*/ 1536703 h 1536704"/>
                    <a:gd name="connsiteX8" fmla="*/ 7934 w 3073408"/>
                    <a:gd name="connsiteY8" fmla="*/ 1379585 h 1536704"/>
                    <a:gd name="connsiteX9" fmla="*/ 1536704 w 3073408"/>
                    <a:gd name="connsiteY9" fmla="*/ 0 h 153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73408" h="1536704">
                      <a:moveTo>
                        <a:pt x="1536704" y="0"/>
                      </a:moveTo>
                      <a:cubicBezTo>
                        <a:pt x="2332359" y="0"/>
                        <a:pt x="2986780" y="604693"/>
                        <a:pt x="3065474" y="1379585"/>
                      </a:cubicBezTo>
                      <a:lnTo>
                        <a:pt x="3073408" y="1536703"/>
                      </a:lnTo>
                      <a:lnTo>
                        <a:pt x="2949228" y="1536703"/>
                      </a:lnTo>
                      <a:lnTo>
                        <a:pt x="2949228" y="1536704"/>
                      </a:lnTo>
                      <a:lnTo>
                        <a:pt x="124180" y="1536704"/>
                      </a:lnTo>
                      <a:lnTo>
                        <a:pt x="124180" y="1536703"/>
                      </a:lnTo>
                      <a:lnTo>
                        <a:pt x="0" y="1536703"/>
                      </a:lnTo>
                      <a:lnTo>
                        <a:pt x="7934" y="1379585"/>
                      </a:lnTo>
                      <a:cubicBezTo>
                        <a:pt x="86629" y="604693"/>
                        <a:pt x="741050" y="0"/>
                        <a:pt x="1536704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7770264" y="2880022"/>
                <a:ext cx="3536521" cy="1457214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zh-CN" altLang="en-US" sz="1000" dirty="0" smtClean="0">
                    <a:ea typeface="微软雅黑" panose="020B0503020204020204" pitchFamily="34" charset="-122"/>
                  </a:rPr>
                  <a:t>代码过于冗余</a:t>
                </a:r>
                <a:endParaRPr lang="en-US" altLang="zh-CN" sz="1000" dirty="0" smtClean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zh-CN" altLang="en-US" sz="1000" dirty="0" smtClean="0">
                    <a:ea typeface="微软雅黑" panose="020B0503020204020204" pitchFamily="34" charset="-122"/>
                  </a:rPr>
                  <a:t>相同文件多次引用</a:t>
                </a:r>
                <a:endParaRPr lang="en-US" altLang="zh-CN" sz="1000" dirty="0" smtClean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zh-CN" altLang="en-US" sz="1000" dirty="0" smtClean="0">
                    <a:ea typeface="微软雅黑" panose="020B0503020204020204" pitchFamily="34" charset="-122"/>
                  </a:rPr>
                  <a:t>文件更改却因缓存无法生效</a:t>
                </a:r>
                <a:endParaRPr lang="en-US" altLang="zh-CN" sz="1000" dirty="0" smtClean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zh-CN" altLang="en-US" sz="1000" dirty="0" smtClean="0">
                    <a:ea typeface="微软雅黑" panose="020B0503020204020204" pitchFamily="34" charset="-122"/>
                  </a:rPr>
                  <a:t>代码注释删除繁琐安全性没有保障</a:t>
                </a:r>
                <a:endParaRPr lang="en-US" altLang="zh-CN" sz="1000" dirty="0" smtClean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zh-CN" altLang="en-US" sz="1000" dirty="0" smtClean="0">
                    <a:ea typeface="微软雅黑" panose="020B0503020204020204" pitchFamily="34" charset="-122"/>
                  </a:rPr>
                  <a:t>修改页面重新刷新效率</a:t>
                </a:r>
                <a:r>
                  <a:rPr lang="zh-CN" altLang="en-US" sz="1000" dirty="0" smtClean="0">
                    <a:ea typeface="微软雅黑" panose="020B0503020204020204" pitchFamily="34" charset="-122"/>
                  </a:rPr>
                  <a:t>低下</a:t>
                </a:r>
                <a:endParaRPr lang="en-US" altLang="zh-CN" sz="1000" dirty="0" smtClean="0"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zh-CN" altLang="en-US" sz="1000" dirty="0" smtClean="0">
                    <a:ea typeface="微软雅黑" panose="020B0503020204020204" pitchFamily="34" charset="-122"/>
                  </a:rPr>
                  <a:t>工具繁多 对开发人员要求高</a:t>
                </a:r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1706813" y="4222169"/>
                <a:ext cx="2852861" cy="1242172"/>
                <a:chOff x="2640681" y="2805953"/>
                <a:chExt cx="2852861" cy="1242172"/>
              </a:xfrm>
            </p:grpSpPr>
            <p:sp>
              <p:nvSpPr>
                <p:cNvPr id="20" name="任意多边形: 形状 19"/>
                <p:cNvSpPr>
                  <a:spLocks/>
                </p:cNvSpPr>
                <p:nvPr/>
              </p:nvSpPr>
              <p:spPr bwMode="auto">
                <a:xfrm>
                  <a:off x="4933416" y="3432164"/>
                  <a:ext cx="560126" cy="615958"/>
                </a:xfrm>
                <a:custGeom>
                  <a:avLst/>
                  <a:gdLst>
                    <a:gd name="T0" fmla="*/ 120 w 132"/>
                    <a:gd name="T1" fmla="*/ 119 h 145"/>
                    <a:gd name="T2" fmla="*/ 97 w 132"/>
                    <a:gd name="T3" fmla="*/ 108 h 145"/>
                    <a:gd name="T4" fmla="*/ 90 w 132"/>
                    <a:gd name="T5" fmla="*/ 103 h 145"/>
                    <a:gd name="T6" fmla="*/ 99 w 132"/>
                    <a:gd name="T7" fmla="*/ 105 h 145"/>
                    <a:gd name="T8" fmla="*/ 95 w 132"/>
                    <a:gd name="T9" fmla="*/ 91 h 145"/>
                    <a:gd name="T10" fmla="*/ 106 w 132"/>
                    <a:gd name="T11" fmla="*/ 97 h 145"/>
                    <a:gd name="T12" fmla="*/ 101 w 132"/>
                    <a:gd name="T13" fmla="*/ 84 h 145"/>
                    <a:gd name="T14" fmla="*/ 109 w 132"/>
                    <a:gd name="T15" fmla="*/ 89 h 145"/>
                    <a:gd name="T16" fmla="*/ 106 w 132"/>
                    <a:gd name="T17" fmla="*/ 75 h 145"/>
                    <a:gd name="T18" fmla="*/ 117 w 132"/>
                    <a:gd name="T19" fmla="*/ 75 h 145"/>
                    <a:gd name="T20" fmla="*/ 108 w 132"/>
                    <a:gd name="T21" fmla="*/ 65 h 145"/>
                    <a:gd name="T22" fmla="*/ 120 w 132"/>
                    <a:gd name="T23" fmla="*/ 60 h 145"/>
                    <a:gd name="T24" fmla="*/ 106 w 132"/>
                    <a:gd name="T25" fmla="*/ 41 h 145"/>
                    <a:gd name="T26" fmla="*/ 70 w 132"/>
                    <a:gd name="T27" fmla="*/ 0 h 145"/>
                    <a:gd name="T28" fmla="*/ 65 w 132"/>
                    <a:gd name="T29" fmla="*/ 0 h 145"/>
                    <a:gd name="T30" fmla="*/ 60 w 132"/>
                    <a:gd name="T31" fmla="*/ 0 h 145"/>
                    <a:gd name="T32" fmla="*/ 23 w 132"/>
                    <a:gd name="T33" fmla="*/ 41 h 145"/>
                    <a:gd name="T34" fmla="*/ 10 w 132"/>
                    <a:gd name="T35" fmla="*/ 60 h 145"/>
                    <a:gd name="T36" fmla="*/ 22 w 132"/>
                    <a:gd name="T37" fmla="*/ 65 h 145"/>
                    <a:gd name="T38" fmla="*/ 13 w 132"/>
                    <a:gd name="T39" fmla="*/ 75 h 145"/>
                    <a:gd name="T40" fmla="*/ 24 w 132"/>
                    <a:gd name="T41" fmla="*/ 75 h 145"/>
                    <a:gd name="T42" fmla="*/ 20 w 132"/>
                    <a:gd name="T43" fmla="*/ 89 h 145"/>
                    <a:gd name="T44" fmla="*/ 29 w 132"/>
                    <a:gd name="T45" fmla="*/ 84 h 145"/>
                    <a:gd name="T46" fmla="*/ 23 w 132"/>
                    <a:gd name="T47" fmla="*/ 97 h 145"/>
                    <a:gd name="T48" fmla="*/ 34 w 132"/>
                    <a:gd name="T49" fmla="*/ 91 h 145"/>
                    <a:gd name="T50" fmla="*/ 31 w 132"/>
                    <a:gd name="T51" fmla="*/ 105 h 145"/>
                    <a:gd name="T52" fmla="*/ 40 w 132"/>
                    <a:gd name="T53" fmla="*/ 103 h 145"/>
                    <a:gd name="T54" fmla="*/ 32 w 132"/>
                    <a:gd name="T55" fmla="*/ 108 h 145"/>
                    <a:gd name="T56" fmla="*/ 7 w 132"/>
                    <a:gd name="T57" fmla="*/ 117 h 145"/>
                    <a:gd name="T58" fmla="*/ 0 w 132"/>
                    <a:gd name="T59" fmla="*/ 121 h 145"/>
                    <a:gd name="T60" fmla="*/ 0 w 132"/>
                    <a:gd name="T61" fmla="*/ 145 h 145"/>
                    <a:gd name="T62" fmla="*/ 65 w 132"/>
                    <a:gd name="T63" fmla="*/ 145 h 145"/>
                    <a:gd name="T64" fmla="*/ 130 w 132"/>
                    <a:gd name="T65" fmla="*/ 145 h 145"/>
                    <a:gd name="T66" fmla="*/ 130 w 132"/>
                    <a:gd name="T67" fmla="*/ 130 h 145"/>
                    <a:gd name="T68" fmla="*/ 120 w 132"/>
                    <a:gd name="T69" fmla="*/ 119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2" h="145">
                      <a:moveTo>
                        <a:pt x="120" y="119"/>
                      </a:moveTo>
                      <a:cubicBezTo>
                        <a:pt x="112" y="115"/>
                        <a:pt x="105" y="111"/>
                        <a:pt x="97" y="108"/>
                      </a:cubicBezTo>
                      <a:cubicBezTo>
                        <a:pt x="94" y="107"/>
                        <a:pt x="91" y="105"/>
                        <a:pt x="90" y="103"/>
                      </a:cubicBezTo>
                      <a:cubicBezTo>
                        <a:pt x="92" y="104"/>
                        <a:pt x="95" y="105"/>
                        <a:pt x="99" y="105"/>
                      </a:cubicBezTo>
                      <a:cubicBezTo>
                        <a:pt x="97" y="100"/>
                        <a:pt x="96" y="95"/>
                        <a:pt x="95" y="91"/>
                      </a:cubicBezTo>
                      <a:cubicBezTo>
                        <a:pt x="98" y="94"/>
                        <a:pt x="102" y="96"/>
                        <a:pt x="106" y="97"/>
                      </a:cubicBezTo>
                      <a:cubicBezTo>
                        <a:pt x="104" y="93"/>
                        <a:pt x="102" y="88"/>
                        <a:pt x="101" y="84"/>
                      </a:cubicBezTo>
                      <a:cubicBezTo>
                        <a:pt x="103" y="86"/>
                        <a:pt x="106" y="88"/>
                        <a:pt x="109" y="89"/>
                      </a:cubicBezTo>
                      <a:cubicBezTo>
                        <a:pt x="107" y="84"/>
                        <a:pt x="106" y="79"/>
                        <a:pt x="106" y="75"/>
                      </a:cubicBezTo>
                      <a:cubicBezTo>
                        <a:pt x="109" y="76"/>
                        <a:pt x="113" y="75"/>
                        <a:pt x="117" y="75"/>
                      </a:cubicBezTo>
                      <a:cubicBezTo>
                        <a:pt x="113" y="71"/>
                        <a:pt x="110" y="68"/>
                        <a:pt x="108" y="65"/>
                      </a:cubicBezTo>
                      <a:cubicBezTo>
                        <a:pt x="111" y="64"/>
                        <a:pt x="115" y="63"/>
                        <a:pt x="120" y="60"/>
                      </a:cubicBezTo>
                      <a:cubicBezTo>
                        <a:pt x="112" y="57"/>
                        <a:pt x="108" y="49"/>
                        <a:pt x="106" y="41"/>
                      </a:cubicBezTo>
                      <a:cubicBezTo>
                        <a:pt x="104" y="19"/>
                        <a:pt x="90" y="2"/>
                        <a:pt x="70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39" y="2"/>
                        <a:pt x="26" y="19"/>
                        <a:pt x="23" y="41"/>
                      </a:cubicBezTo>
                      <a:cubicBezTo>
                        <a:pt x="21" y="49"/>
                        <a:pt x="18" y="57"/>
                        <a:pt x="10" y="60"/>
                      </a:cubicBezTo>
                      <a:cubicBezTo>
                        <a:pt x="14" y="63"/>
                        <a:pt x="18" y="64"/>
                        <a:pt x="22" y="65"/>
                      </a:cubicBezTo>
                      <a:cubicBezTo>
                        <a:pt x="20" y="68"/>
                        <a:pt x="17" y="71"/>
                        <a:pt x="13" y="75"/>
                      </a:cubicBezTo>
                      <a:cubicBezTo>
                        <a:pt x="16" y="75"/>
                        <a:pt x="20" y="76"/>
                        <a:pt x="24" y="75"/>
                      </a:cubicBezTo>
                      <a:cubicBezTo>
                        <a:pt x="23" y="79"/>
                        <a:pt x="22" y="84"/>
                        <a:pt x="20" y="89"/>
                      </a:cubicBezTo>
                      <a:cubicBezTo>
                        <a:pt x="23" y="88"/>
                        <a:pt x="26" y="86"/>
                        <a:pt x="29" y="84"/>
                      </a:cubicBezTo>
                      <a:cubicBezTo>
                        <a:pt x="27" y="88"/>
                        <a:pt x="25" y="93"/>
                        <a:pt x="23" y="97"/>
                      </a:cubicBezTo>
                      <a:cubicBezTo>
                        <a:pt x="28" y="96"/>
                        <a:pt x="31" y="94"/>
                        <a:pt x="34" y="91"/>
                      </a:cubicBezTo>
                      <a:cubicBezTo>
                        <a:pt x="34" y="95"/>
                        <a:pt x="32" y="100"/>
                        <a:pt x="31" y="105"/>
                      </a:cubicBezTo>
                      <a:cubicBezTo>
                        <a:pt x="34" y="105"/>
                        <a:pt x="37" y="104"/>
                        <a:pt x="40" y="103"/>
                      </a:cubicBezTo>
                      <a:cubicBezTo>
                        <a:pt x="38" y="105"/>
                        <a:pt x="36" y="107"/>
                        <a:pt x="32" y="108"/>
                      </a:cubicBezTo>
                      <a:cubicBezTo>
                        <a:pt x="24" y="111"/>
                        <a:pt x="15" y="114"/>
                        <a:pt x="7" y="117"/>
                      </a:cubicBezTo>
                      <a:cubicBezTo>
                        <a:pt x="5" y="118"/>
                        <a:pt x="2" y="120"/>
                        <a:pt x="0" y="121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5" y="145"/>
                        <a:pt x="65" y="145"/>
                        <a:pt x="65" y="145"/>
                      </a:cubicBezTo>
                      <a:cubicBezTo>
                        <a:pt x="130" y="145"/>
                        <a:pt x="130" y="145"/>
                        <a:pt x="130" y="145"/>
                      </a:cubicBezTo>
                      <a:cubicBezTo>
                        <a:pt x="130" y="145"/>
                        <a:pt x="132" y="135"/>
                        <a:pt x="130" y="130"/>
                      </a:cubicBezTo>
                      <a:cubicBezTo>
                        <a:pt x="129" y="128"/>
                        <a:pt x="126" y="123"/>
                        <a:pt x="120" y="1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任意多边形: 形状 20"/>
                <p:cNvSpPr>
                  <a:spLocks/>
                </p:cNvSpPr>
                <p:nvPr/>
              </p:nvSpPr>
              <p:spPr bwMode="auto">
                <a:xfrm>
                  <a:off x="2640681" y="3370930"/>
                  <a:ext cx="587143" cy="677195"/>
                </a:xfrm>
                <a:custGeom>
                  <a:avLst/>
                  <a:gdLst>
                    <a:gd name="T0" fmla="*/ 101 w 138"/>
                    <a:gd name="T1" fmla="*/ 124 h 159"/>
                    <a:gd name="T2" fmla="*/ 90 w 138"/>
                    <a:gd name="T3" fmla="*/ 109 h 159"/>
                    <a:gd name="T4" fmla="*/ 102 w 138"/>
                    <a:gd name="T5" fmla="*/ 92 h 159"/>
                    <a:gd name="T6" fmla="*/ 108 w 138"/>
                    <a:gd name="T7" fmla="*/ 88 h 159"/>
                    <a:gd name="T8" fmla="*/ 112 w 138"/>
                    <a:gd name="T9" fmla="*/ 79 h 159"/>
                    <a:gd name="T10" fmla="*/ 112 w 138"/>
                    <a:gd name="T11" fmla="*/ 68 h 159"/>
                    <a:gd name="T12" fmla="*/ 110 w 138"/>
                    <a:gd name="T13" fmla="*/ 61 h 159"/>
                    <a:gd name="T14" fmla="*/ 97 w 138"/>
                    <a:gd name="T15" fmla="*/ 30 h 159"/>
                    <a:gd name="T16" fmla="*/ 93 w 138"/>
                    <a:gd name="T17" fmla="*/ 26 h 159"/>
                    <a:gd name="T18" fmla="*/ 69 w 138"/>
                    <a:gd name="T19" fmla="*/ 1 h 159"/>
                    <a:gd name="T20" fmla="*/ 63 w 138"/>
                    <a:gd name="T21" fmla="*/ 3 h 159"/>
                    <a:gd name="T22" fmla="*/ 69 w 138"/>
                    <a:gd name="T23" fmla="*/ 9 h 159"/>
                    <a:gd name="T24" fmla="*/ 69 w 138"/>
                    <a:gd name="T25" fmla="*/ 15 h 159"/>
                    <a:gd name="T26" fmla="*/ 69 w 138"/>
                    <a:gd name="T27" fmla="*/ 15 h 159"/>
                    <a:gd name="T28" fmla="*/ 45 w 138"/>
                    <a:gd name="T29" fmla="*/ 9 h 159"/>
                    <a:gd name="T30" fmla="*/ 51 w 138"/>
                    <a:gd name="T31" fmla="*/ 22 h 159"/>
                    <a:gd name="T32" fmla="*/ 41 w 138"/>
                    <a:gd name="T33" fmla="*/ 12 h 159"/>
                    <a:gd name="T34" fmla="*/ 40 w 138"/>
                    <a:gd name="T35" fmla="*/ 31 h 159"/>
                    <a:gd name="T36" fmla="*/ 28 w 138"/>
                    <a:gd name="T37" fmla="*/ 59 h 159"/>
                    <a:gd name="T38" fmla="*/ 28 w 138"/>
                    <a:gd name="T39" fmla="*/ 61 h 159"/>
                    <a:gd name="T40" fmla="*/ 26 w 138"/>
                    <a:gd name="T41" fmla="*/ 68 h 159"/>
                    <a:gd name="T42" fmla="*/ 26 w 138"/>
                    <a:gd name="T43" fmla="*/ 79 h 159"/>
                    <a:gd name="T44" fmla="*/ 31 w 138"/>
                    <a:gd name="T45" fmla="*/ 88 h 159"/>
                    <a:gd name="T46" fmla="*/ 36 w 138"/>
                    <a:gd name="T47" fmla="*/ 92 h 159"/>
                    <a:gd name="T48" fmla="*/ 49 w 138"/>
                    <a:gd name="T49" fmla="*/ 109 h 159"/>
                    <a:gd name="T50" fmla="*/ 38 w 138"/>
                    <a:gd name="T51" fmla="*/ 124 h 159"/>
                    <a:gd name="T52" fmla="*/ 0 w 138"/>
                    <a:gd name="T53" fmla="*/ 142 h 159"/>
                    <a:gd name="T54" fmla="*/ 0 w 138"/>
                    <a:gd name="T55" fmla="*/ 159 h 159"/>
                    <a:gd name="T56" fmla="*/ 138 w 138"/>
                    <a:gd name="T57" fmla="*/ 159 h 159"/>
                    <a:gd name="T58" fmla="*/ 138 w 138"/>
                    <a:gd name="T59" fmla="*/ 141 h 159"/>
                    <a:gd name="T60" fmla="*/ 101 w 138"/>
                    <a:gd name="T61" fmla="*/ 124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59">
                      <a:moveTo>
                        <a:pt x="101" y="124"/>
                      </a:moveTo>
                      <a:cubicBezTo>
                        <a:pt x="93" y="121"/>
                        <a:pt x="91" y="116"/>
                        <a:pt x="90" y="109"/>
                      </a:cubicBezTo>
                      <a:cubicBezTo>
                        <a:pt x="95" y="105"/>
                        <a:pt x="99" y="99"/>
                        <a:pt x="102" y="92"/>
                      </a:cubicBezTo>
                      <a:cubicBezTo>
                        <a:pt x="105" y="92"/>
                        <a:pt x="107" y="90"/>
                        <a:pt x="108" y="88"/>
                      </a:cubicBezTo>
                      <a:cubicBezTo>
                        <a:pt x="110" y="86"/>
                        <a:pt x="111" y="82"/>
                        <a:pt x="112" y="79"/>
                      </a:cubicBezTo>
                      <a:cubicBezTo>
                        <a:pt x="113" y="75"/>
                        <a:pt x="113" y="71"/>
                        <a:pt x="112" y="68"/>
                      </a:cubicBezTo>
                      <a:cubicBezTo>
                        <a:pt x="112" y="65"/>
                        <a:pt x="111" y="63"/>
                        <a:pt x="110" y="61"/>
                      </a:cubicBezTo>
                      <a:cubicBezTo>
                        <a:pt x="109" y="49"/>
                        <a:pt x="104" y="38"/>
                        <a:pt x="97" y="30"/>
                      </a:cubicBezTo>
                      <a:cubicBezTo>
                        <a:pt x="96" y="29"/>
                        <a:pt x="94" y="27"/>
                        <a:pt x="93" y="26"/>
                      </a:cubicBezTo>
                      <a:cubicBezTo>
                        <a:pt x="98" y="12"/>
                        <a:pt x="86" y="0"/>
                        <a:pt x="69" y="1"/>
                      </a:cubicBezTo>
                      <a:cubicBezTo>
                        <a:pt x="67" y="2"/>
                        <a:pt x="65" y="2"/>
                        <a:pt x="63" y="3"/>
                      </a:cubicBezTo>
                      <a:cubicBezTo>
                        <a:pt x="65" y="4"/>
                        <a:pt x="68" y="6"/>
                        <a:pt x="69" y="9"/>
                      </a:cubicBezTo>
                      <a:cubicBezTo>
                        <a:pt x="70" y="11"/>
                        <a:pt x="70" y="13"/>
                        <a:pt x="69" y="15"/>
                      </a:cubicBezTo>
                      <a:cubicBezTo>
                        <a:pt x="69" y="15"/>
                        <a:pt x="69" y="15"/>
                        <a:pt x="69" y="15"/>
                      </a:cubicBezTo>
                      <a:cubicBezTo>
                        <a:pt x="63" y="0"/>
                        <a:pt x="45" y="4"/>
                        <a:pt x="45" y="9"/>
                      </a:cubicBezTo>
                      <a:cubicBezTo>
                        <a:pt x="49" y="13"/>
                        <a:pt x="51" y="16"/>
                        <a:pt x="51" y="22"/>
                      </a:cubicBezTo>
                      <a:cubicBezTo>
                        <a:pt x="45" y="22"/>
                        <a:pt x="43" y="18"/>
                        <a:pt x="41" y="12"/>
                      </a:cubicBezTo>
                      <a:cubicBezTo>
                        <a:pt x="39" y="19"/>
                        <a:pt x="38" y="25"/>
                        <a:pt x="40" y="31"/>
                      </a:cubicBezTo>
                      <a:cubicBezTo>
                        <a:pt x="34" y="38"/>
                        <a:pt x="29" y="49"/>
                        <a:pt x="28" y="59"/>
                      </a:cubicBezTo>
                      <a:cubicBezTo>
                        <a:pt x="28" y="60"/>
                        <a:pt x="28" y="60"/>
                        <a:pt x="28" y="61"/>
                      </a:cubicBezTo>
                      <a:cubicBezTo>
                        <a:pt x="27" y="63"/>
                        <a:pt x="27" y="65"/>
                        <a:pt x="26" y="68"/>
                      </a:cubicBezTo>
                      <a:cubicBezTo>
                        <a:pt x="26" y="71"/>
                        <a:pt x="26" y="75"/>
                        <a:pt x="26" y="79"/>
                      </a:cubicBezTo>
                      <a:cubicBezTo>
                        <a:pt x="27" y="82"/>
                        <a:pt x="29" y="86"/>
                        <a:pt x="31" y="88"/>
                      </a:cubicBezTo>
                      <a:cubicBezTo>
                        <a:pt x="32" y="90"/>
                        <a:pt x="34" y="92"/>
                        <a:pt x="36" y="92"/>
                      </a:cubicBezTo>
                      <a:cubicBezTo>
                        <a:pt x="39" y="99"/>
                        <a:pt x="43" y="105"/>
                        <a:pt x="49" y="109"/>
                      </a:cubicBezTo>
                      <a:cubicBezTo>
                        <a:pt x="48" y="116"/>
                        <a:pt x="45" y="121"/>
                        <a:pt x="38" y="124"/>
                      </a:cubicBezTo>
                      <a:cubicBezTo>
                        <a:pt x="25" y="129"/>
                        <a:pt x="8" y="132"/>
                        <a:pt x="0" y="142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138" y="159"/>
                        <a:pt x="138" y="159"/>
                        <a:pt x="138" y="159"/>
                      </a:cubicBezTo>
                      <a:cubicBezTo>
                        <a:pt x="138" y="141"/>
                        <a:pt x="138" y="141"/>
                        <a:pt x="138" y="141"/>
                      </a:cubicBezTo>
                      <a:cubicBezTo>
                        <a:pt x="130" y="132"/>
                        <a:pt x="114" y="129"/>
                        <a:pt x="101" y="1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任意多边形: 形状 21"/>
                <p:cNvSpPr>
                  <a:spLocks/>
                </p:cNvSpPr>
                <p:nvPr/>
              </p:nvSpPr>
              <p:spPr bwMode="auto">
                <a:xfrm>
                  <a:off x="3227823" y="3376333"/>
                  <a:ext cx="556524" cy="671791"/>
                </a:xfrm>
                <a:custGeom>
                  <a:avLst/>
                  <a:gdLst>
                    <a:gd name="T0" fmla="*/ 112 w 131"/>
                    <a:gd name="T1" fmla="*/ 128 h 158"/>
                    <a:gd name="T2" fmla="*/ 111 w 131"/>
                    <a:gd name="T3" fmla="*/ 127 h 158"/>
                    <a:gd name="T4" fmla="*/ 105 w 131"/>
                    <a:gd name="T5" fmla="*/ 95 h 158"/>
                    <a:gd name="T6" fmla="*/ 104 w 131"/>
                    <a:gd name="T7" fmla="*/ 96 h 158"/>
                    <a:gd name="T8" fmla="*/ 68 w 131"/>
                    <a:gd name="T9" fmla="*/ 0 h 158"/>
                    <a:gd name="T10" fmla="*/ 35 w 131"/>
                    <a:gd name="T11" fmla="*/ 101 h 158"/>
                    <a:gd name="T12" fmla="*/ 47 w 131"/>
                    <a:gd name="T13" fmla="*/ 111 h 158"/>
                    <a:gd name="T14" fmla="*/ 36 w 131"/>
                    <a:gd name="T15" fmla="*/ 124 h 158"/>
                    <a:gd name="T16" fmla="*/ 0 w 131"/>
                    <a:gd name="T17" fmla="*/ 140 h 158"/>
                    <a:gd name="T18" fmla="*/ 0 w 131"/>
                    <a:gd name="T19" fmla="*/ 158 h 158"/>
                    <a:gd name="T20" fmla="*/ 131 w 131"/>
                    <a:gd name="T21" fmla="*/ 158 h 158"/>
                    <a:gd name="T22" fmla="*/ 131 w 131"/>
                    <a:gd name="T23" fmla="*/ 136 h 158"/>
                    <a:gd name="T24" fmla="*/ 112 w 131"/>
                    <a:gd name="T25" fmla="*/ 12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1" h="158">
                      <a:moveTo>
                        <a:pt x="112" y="128"/>
                      </a:moveTo>
                      <a:cubicBezTo>
                        <a:pt x="112" y="128"/>
                        <a:pt x="112" y="127"/>
                        <a:pt x="111" y="127"/>
                      </a:cubicBezTo>
                      <a:cubicBezTo>
                        <a:pt x="105" y="117"/>
                        <a:pt x="91" y="112"/>
                        <a:pt x="105" y="95"/>
                      </a:cubicBezTo>
                      <a:cubicBezTo>
                        <a:pt x="105" y="96"/>
                        <a:pt x="105" y="96"/>
                        <a:pt x="104" y="96"/>
                      </a:cubicBezTo>
                      <a:cubicBezTo>
                        <a:pt x="131" y="63"/>
                        <a:pt x="104" y="0"/>
                        <a:pt x="68" y="0"/>
                      </a:cubicBezTo>
                      <a:cubicBezTo>
                        <a:pt x="30" y="0"/>
                        <a:pt x="1" y="70"/>
                        <a:pt x="35" y="101"/>
                      </a:cubicBezTo>
                      <a:cubicBezTo>
                        <a:pt x="39" y="105"/>
                        <a:pt x="43" y="108"/>
                        <a:pt x="47" y="111"/>
                      </a:cubicBezTo>
                      <a:cubicBezTo>
                        <a:pt x="46" y="116"/>
                        <a:pt x="43" y="121"/>
                        <a:pt x="36" y="124"/>
                      </a:cubicBezTo>
                      <a:cubicBezTo>
                        <a:pt x="24" y="129"/>
                        <a:pt x="8" y="131"/>
                        <a:pt x="0" y="140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131" y="158"/>
                        <a:pt x="131" y="158"/>
                        <a:pt x="131" y="158"/>
                      </a:cubicBezTo>
                      <a:cubicBezTo>
                        <a:pt x="131" y="136"/>
                        <a:pt x="131" y="136"/>
                        <a:pt x="131" y="136"/>
                      </a:cubicBezTo>
                      <a:cubicBezTo>
                        <a:pt x="126" y="133"/>
                        <a:pt x="119" y="130"/>
                        <a:pt x="112" y="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任意多边形: 形状 22"/>
                <p:cNvSpPr>
                  <a:spLocks/>
                </p:cNvSpPr>
                <p:nvPr/>
              </p:nvSpPr>
              <p:spPr bwMode="auto">
                <a:xfrm>
                  <a:off x="3784347" y="3401547"/>
                  <a:ext cx="556524" cy="646577"/>
                </a:xfrm>
                <a:custGeom>
                  <a:avLst/>
                  <a:gdLst>
                    <a:gd name="T0" fmla="*/ 121 w 131"/>
                    <a:gd name="T1" fmla="*/ 123 h 152"/>
                    <a:gd name="T2" fmla="*/ 110 w 131"/>
                    <a:gd name="T3" fmla="*/ 119 h 152"/>
                    <a:gd name="T4" fmla="*/ 108 w 131"/>
                    <a:gd name="T5" fmla="*/ 119 h 152"/>
                    <a:gd name="T6" fmla="*/ 110 w 131"/>
                    <a:gd name="T7" fmla="*/ 117 h 152"/>
                    <a:gd name="T8" fmla="*/ 120 w 131"/>
                    <a:gd name="T9" fmla="*/ 94 h 152"/>
                    <a:gd name="T10" fmla="*/ 110 w 131"/>
                    <a:gd name="T11" fmla="*/ 99 h 152"/>
                    <a:gd name="T12" fmla="*/ 110 w 131"/>
                    <a:gd name="T13" fmla="*/ 94 h 152"/>
                    <a:gd name="T14" fmla="*/ 117 w 131"/>
                    <a:gd name="T15" fmla="*/ 70 h 152"/>
                    <a:gd name="T16" fmla="*/ 110 w 131"/>
                    <a:gd name="T17" fmla="*/ 34 h 152"/>
                    <a:gd name="T18" fmla="*/ 100 w 131"/>
                    <a:gd name="T19" fmla="*/ 17 h 152"/>
                    <a:gd name="T20" fmla="*/ 89 w 131"/>
                    <a:gd name="T21" fmla="*/ 7 h 152"/>
                    <a:gd name="T22" fmla="*/ 79 w 131"/>
                    <a:gd name="T23" fmla="*/ 2 h 152"/>
                    <a:gd name="T24" fmla="*/ 74 w 131"/>
                    <a:gd name="T25" fmla="*/ 1 h 152"/>
                    <a:gd name="T26" fmla="*/ 67 w 131"/>
                    <a:gd name="T27" fmla="*/ 0 h 152"/>
                    <a:gd name="T28" fmla="*/ 66 w 131"/>
                    <a:gd name="T29" fmla="*/ 0 h 152"/>
                    <a:gd name="T30" fmla="*/ 60 w 131"/>
                    <a:gd name="T31" fmla="*/ 0 h 152"/>
                    <a:gd name="T32" fmla="*/ 55 w 131"/>
                    <a:gd name="T33" fmla="*/ 2 h 152"/>
                    <a:gd name="T34" fmla="*/ 44 w 131"/>
                    <a:gd name="T35" fmla="*/ 7 h 152"/>
                    <a:gd name="T36" fmla="*/ 34 w 131"/>
                    <a:gd name="T37" fmla="*/ 16 h 152"/>
                    <a:gd name="T38" fmla="*/ 24 w 131"/>
                    <a:gd name="T39" fmla="*/ 33 h 152"/>
                    <a:gd name="T40" fmla="*/ 17 w 131"/>
                    <a:gd name="T41" fmla="*/ 70 h 152"/>
                    <a:gd name="T42" fmla="*/ 24 w 131"/>
                    <a:gd name="T43" fmla="*/ 93 h 152"/>
                    <a:gd name="T44" fmla="*/ 24 w 131"/>
                    <a:gd name="T45" fmla="*/ 99 h 152"/>
                    <a:gd name="T46" fmla="*/ 14 w 131"/>
                    <a:gd name="T47" fmla="*/ 94 h 152"/>
                    <a:gd name="T48" fmla="*/ 24 w 131"/>
                    <a:gd name="T49" fmla="*/ 116 h 152"/>
                    <a:gd name="T50" fmla="*/ 26 w 131"/>
                    <a:gd name="T51" fmla="*/ 119 h 152"/>
                    <a:gd name="T52" fmla="*/ 24 w 131"/>
                    <a:gd name="T53" fmla="*/ 119 h 152"/>
                    <a:gd name="T54" fmla="*/ 13 w 131"/>
                    <a:gd name="T55" fmla="*/ 123 h 152"/>
                    <a:gd name="T56" fmla="*/ 3 w 131"/>
                    <a:gd name="T57" fmla="*/ 128 h 152"/>
                    <a:gd name="T58" fmla="*/ 0 w 131"/>
                    <a:gd name="T59" fmla="*/ 130 h 152"/>
                    <a:gd name="T60" fmla="*/ 0 w 131"/>
                    <a:gd name="T61" fmla="*/ 152 h 152"/>
                    <a:gd name="T62" fmla="*/ 131 w 131"/>
                    <a:gd name="T63" fmla="*/ 152 h 152"/>
                    <a:gd name="T64" fmla="*/ 131 w 131"/>
                    <a:gd name="T65" fmla="*/ 128 h 152"/>
                    <a:gd name="T66" fmla="*/ 121 w 131"/>
                    <a:gd name="T67" fmla="*/ 12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31" h="152">
                      <a:moveTo>
                        <a:pt x="121" y="123"/>
                      </a:moveTo>
                      <a:cubicBezTo>
                        <a:pt x="117" y="122"/>
                        <a:pt x="114" y="120"/>
                        <a:pt x="110" y="119"/>
                      </a:cubicBezTo>
                      <a:cubicBezTo>
                        <a:pt x="108" y="119"/>
                        <a:pt x="108" y="119"/>
                        <a:pt x="108" y="119"/>
                      </a:cubicBezTo>
                      <a:cubicBezTo>
                        <a:pt x="109" y="118"/>
                        <a:pt x="110" y="117"/>
                        <a:pt x="110" y="117"/>
                      </a:cubicBezTo>
                      <a:cubicBezTo>
                        <a:pt x="115" y="111"/>
                        <a:pt x="119" y="104"/>
                        <a:pt x="120" y="94"/>
                      </a:cubicBezTo>
                      <a:cubicBezTo>
                        <a:pt x="115" y="97"/>
                        <a:pt x="112" y="99"/>
                        <a:pt x="110" y="99"/>
                      </a:cubicBezTo>
                      <a:cubicBezTo>
                        <a:pt x="106" y="101"/>
                        <a:pt x="108" y="99"/>
                        <a:pt x="110" y="94"/>
                      </a:cubicBezTo>
                      <a:cubicBezTo>
                        <a:pt x="113" y="89"/>
                        <a:pt x="116" y="81"/>
                        <a:pt x="117" y="70"/>
                      </a:cubicBezTo>
                      <a:cubicBezTo>
                        <a:pt x="118" y="60"/>
                        <a:pt x="116" y="46"/>
                        <a:pt x="110" y="34"/>
                      </a:cubicBezTo>
                      <a:cubicBezTo>
                        <a:pt x="108" y="28"/>
                        <a:pt x="104" y="22"/>
                        <a:pt x="100" y="17"/>
                      </a:cubicBezTo>
                      <a:cubicBezTo>
                        <a:pt x="97" y="13"/>
                        <a:pt x="93" y="10"/>
                        <a:pt x="89" y="7"/>
                      </a:cubicBezTo>
                      <a:cubicBezTo>
                        <a:pt x="86" y="5"/>
                        <a:pt x="83" y="3"/>
                        <a:pt x="79" y="2"/>
                      </a:cubicBezTo>
                      <a:cubicBezTo>
                        <a:pt x="77" y="1"/>
                        <a:pt x="76" y="1"/>
                        <a:pt x="74" y="1"/>
                      </a:cubicBezTo>
                      <a:cubicBezTo>
                        <a:pt x="72" y="0"/>
                        <a:pt x="69" y="0"/>
                        <a:pt x="67" y="0"/>
                      </a:cubicBezTo>
                      <a:cubicBezTo>
                        <a:pt x="67" y="0"/>
                        <a:pt x="67" y="0"/>
                        <a:pt x="66" y="0"/>
                      </a:cubicBezTo>
                      <a:cubicBezTo>
                        <a:pt x="64" y="0"/>
                        <a:pt x="62" y="0"/>
                        <a:pt x="60" y="0"/>
                      </a:cubicBezTo>
                      <a:cubicBezTo>
                        <a:pt x="58" y="1"/>
                        <a:pt x="57" y="1"/>
                        <a:pt x="55" y="2"/>
                      </a:cubicBezTo>
                      <a:cubicBezTo>
                        <a:pt x="51" y="3"/>
                        <a:pt x="48" y="4"/>
                        <a:pt x="44" y="7"/>
                      </a:cubicBezTo>
                      <a:cubicBezTo>
                        <a:pt x="41" y="9"/>
                        <a:pt x="37" y="12"/>
                        <a:pt x="34" y="16"/>
                      </a:cubicBezTo>
                      <a:cubicBezTo>
                        <a:pt x="30" y="21"/>
                        <a:pt x="26" y="27"/>
                        <a:pt x="24" y="33"/>
                      </a:cubicBezTo>
                      <a:cubicBezTo>
                        <a:pt x="18" y="46"/>
                        <a:pt x="16" y="59"/>
                        <a:pt x="17" y="70"/>
                      </a:cubicBezTo>
                      <a:cubicBezTo>
                        <a:pt x="18" y="80"/>
                        <a:pt x="21" y="88"/>
                        <a:pt x="24" y="93"/>
                      </a:cubicBezTo>
                      <a:cubicBezTo>
                        <a:pt x="26" y="99"/>
                        <a:pt x="28" y="102"/>
                        <a:pt x="24" y="99"/>
                      </a:cubicBezTo>
                      <a:cubicBezTo>
                        <a:pt x="22" y="98"/>
                        <a:pt x="19" y="97"/>
                        <a:pt x="14" y="94"/>
                      </a:cubicBezTo>
                      <a:cubicBezTo>
                        <a:pt x="16" y="103"/>
                        <a:pt x="19" y="111"/>
                        <a:pt x="24" y="116"/>
                      </a:cubicBezTo>
                      <a:cubicBezTo>
                        <a:pt x="24" y="117"/>
                        <a:pt x="25" y="118"/>
                        <a:pt x="26" y="119"/>
                      </a:cubicBezTo>
                      <a:cubicBezTo>
                        <a:pt x="24" y="119"/>
                        <a:pt x="24" y="119"/>
                        <a:pt x="24" y="119"/>
                      </a:cubicBezTo>
                      <a:cubicBezTo>
                        <a:pt x="20" y="120"/>
                        <a:pt x="17" y="122"/>
                        <a:pt x="13" y="123"/>
                      </a:cubicBezTo>
                      <a:cubicBezTo>
                        <a:pt x="9" y="124"/>
                        <a:pt x="6" y="126"/>
                        <a:pt x="3" y="128"/>
                      </a:cubicBezTo>
                      <a:cubicBezTo>
                        <a:pt x="2" y="129"/>
                        <a:pt x="1" y="130"/>
                        <a:pt x="0" y="130"/>
                      </a:cubicBezTo>
                      <a:cubicBezTo>
                        <a:pt x="0" y="152"/>
                        <a:pt x="0" y="152"/>
                        <a:pt x="0" y="152"/>
                      </a:cubicBezTo>
                      <a:cubicBezTo>
                        <a:pt x="131" y="152"/>
                        <a:pt x="131" y="152"/>
                        <a:pt x="131" y="152"/>
                      </a:cubicBezTo>
                      <a:cubicBezTo>
                        <a:pt x="131" y="128"/>
                        <a:pt x="131" y="128"/>
                        <a:pt x="131" y="128"/>
                      </a:cubicBezTo>
                      <a:cubicBezTo>
                        <a:pt x="128" y="126"/>
                        <a:pt x="125" y="124"/>
                        <a:pt x="121" y="12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任意多边形: 形状 23"/>
                <p:cNvSpPr>
                  <a:spLocks/>
                </p:cNvSpPr>
                <p:nvPr/>
              </p:nvSpPr>
              <p:spPr bwMode="auto">
                <a:xfrm>
                  <a:off x="4117134" y="2805953"/>
                  <a:ext cx="1037243" cy="1242169"/>
                </a:xfrm>
                <a:custGeom>
                  <a:avLst/>
                  <a:gdLst>
                    <a:gd name="T0" fmla="*/ 103 w 139"/>
                    <a:gd name="T1" fmla="*/ 128 h 167"/>
                    <a:gd name="T2" fmla="*/ 92 w 139"/>
                    <a:gd name="T3" fmla="*/ 113 h 167"/>
                    <a:gd name="T4" fmla="*/ 104 w 139"/>
                    <a:gd name="T5" fmla="*/ 95 h 167"/>
                    <a:gd name="T6" fmla="*/ 110 w 139"/>
                    <a:gd name="T7" fmla="*/ 91 h 167"/>
                    <a:gd name="T8" fmla="*/ 114 w 139"/>
                    <a:gd name="T9" fmla="*/ 81 h 167"/>
                    <a:gd name="T10" fmla="*/ 115 w 139"/>
                    <a:gd name="T11" fmla="*/ 70 h 167"/>
                    <a:gd name="T12" fmla="*/ 112 w 139"/>
                    <a:gd name="T13" fmla="*/ 63 h 167"/>
                    <a:gd name="T14" fmla="*/ 99 w 139"/>
                    <a:gd name="T15" fmla="*/ 31 h 167"/>
                    <a:gd name="T16" fmla="*/ 83 w 139"/>
                    <a:gd name="T17" fmla="*/ 19 h 167"/>
                    <a:gd name="T18" fmla="*/ 81 w 139"/>
                    <a:gd name="T19" fmla="*/ 2 h 167"/>
                    <a:gd name="T20" fmla="*/ 77 w 139"/>
                    <a:gd name="T21" fmla="*/ 14 h 167"/>
                    <a:gd name="T22" fmla="*/ 69 w 139"/>
                    <a:gd name="T23" fmla="*/ 0 h 167"/>
                    <a:gd name="T24" fmla="*/ 46 w 139"/>
                    <a:gd name="T25" fmla="*/ 27 h 167"/>
                    <a:gd name="T26" fmla="*/ 28 w 139"/>
                    <a:gd name="T27" fmla="*/ 61 h 167"/>
                    <a:gd name="T28" fmla="*/ 28 w 139"/>
                    <a:gd name="T29" fmla="*/ 63 h 167"/>
                    <a:gd name="T30" fmla="*/ 26 w 139"/>
                    <a:gd name="T31" fmla="*/ 70 h 167"/>
                    <a:gd name="T32" fmla="*/ 26 w 139"/>
                    <a:gd name="T33" fmla="*/ 81 h 167"/>
                    <a:gd name="T34" fmla="*/ 30 w 139"/>
                    <a:gd name="T35" fmla="*/ 91 h 167"/>
                    <a:gd name="T36" fmla="*/ 36 w 139"/>
                    <a:gd name="T37" fmla="*/ 95 h 167"/>
                    <a:gd name="T38" fmla="*/ 49 w 139"/>
                    <a:gd name="T39" fmla="*/ 113 h 167"/>
                    <a:gd name="T40" fmla="*/ 37 w 139"/>
                    <a:gd name="T41" fmla="*/ 128 h 167"/>
                    <a:gd name="T42" fmla="*/ 1 w 139"/>
                    <a:gd name="T43" fmla="*/ 144 h 167"/>
                    <a:gd name="T44" fmla="*/ 0 w 139"/>
                    <a:gd name="T45" fmla="*/ 143 h 167"/>
                    <a:gd name="T46" fmla="*/ 0 w 139"/>
                    <a:gd name="T47" fmla="*/ 167 h 167"/>
                    <a:gd name="T48" fmla="*/ 139 w 139"/>
                    <a:gd name="T49" fmla="*/ 167 h 167"/>
                    <a:gd name="T50" fmla="*/ 139 w 139"/>
                    <a:gd name="T51" fmla="*/ 143 h 167"/>
                    <a:gd name="T52" fmla="*/ 103 w 139"/>
                    <a:gd name="T53" fmla="*/ 128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9" h="167">
                      <a:moveTo>
                        <a:pt x="103" y="128"/>
                      </a:moveTo>
                      <a:cubicBezTo>
                        <a:pt x="95" y="125"/>
                        <a:pt x="92" y="119"/>
                        <a:pt x="92" y="113"/>
                      </a:cubicBezTo>
                      <a:cubicBezTo>
                        <a:pt x="97" y="108"/>
                        <a:pt x="101" y="102"/>
                        <a:pt x="104" y="95"/>
                      </a:cubicBezTo>
                      <a:cubicBezTo>
                        <a:pt x="107" y="95"/>
                        <a:pt x="109" y="93"/>
                        <a:pt x="110" y="91"/>
                      </a:cubicBezTo>
                      <a:cubicBezTo>
                        <a:pt x="112" y="88"/>
                        <a:pt x="114" y="85"/>
                        <a:pt x="114" y="81"/>
                      </a:cubicBezTo>
                      <a:cubicBezTo>
                        <a:pt x="115" y="77"/>
                        <a:pt x="115" y="74"/>
                        <a:pt x="115" y="70"/>
                      </a:cubicBezTo>
                      <a:cubicBezTo>
                        <a:pt x="114" y="67"/>
                        <a:pt x="114" y="65"/>
                        <a:pt x="112" y="63"/>
                      </a:cubicBezTo>
                      <a:cubicBezTo>
                        <a:pt x="111" y="50"/>
                        <a:pt x="106" y="39"/>
                        <a:pt x="99" y="31"/>
                      </a:cubicBezTo>
                      <a:cubicBezTo>
                        <a:pt x="95" y="27"/>
                        <a:pt x="90" y="22"/>
                        <a:pt x="83" y="19"/>
                      </a:cubicBezTo>
                      <a:cubicBezTo>
                        <a:pt x="87" y="12"/>
                        <a:pt x="84" y="4"/>
                        <a:pt x="81" y="2"/>
                      </a:cubicBezTo>
                      <a:cubicBezTo>
                        <a:pt x="81" y="8"/>
                        <a:pt x="79" y="12"/>
                        <a:pt x="77" y="14"/>
                      </a:cubicBezTo>
                      <a:cubicBezTo>
                        <a:pt x="77" y="7"/>
                        <a:pt x="73" y="0"/>
                        <a:pt x="69" y="0"/>
                      </a:cubicBezTo>
                      <a:cubicBezTo>
                        <a:pt x="73" y="12"/>
                        <a:pt x="53" y="20"/>
                        <a:pt x="46" y="27"/>
                      </a:cubicBezTo>
                      <a:cubicBezTo>
                        <a:pt x="37" y="35"/>
                        <a:pt x="29" y="47"/>
                        <a:pt x="28" y="61"/>
                      </a:cubicBezTo>
                      <a:cubicBezTo>
                        <a:pt x="28" y="62"/>
                        <a:pt x="28" y="62"/>
                        <a:pt x="28" y="63"/>
                      </a:cubicBezTo>
                      <a:cubicBezTo>
                        <a:pt x="27" y="65"/>
                        <a:pt x="26" y="67"/>
                        <a:pt x="26" y="70"/>
                      </a:cubicBezTo>
                      <a:cubicBezTo>
                        <a:pt x="25" y="74"/>
                        <a:pt x="25" y="77"/>
                        <a:pt x="26" y="81"/>
                      </a:cubicBezTo>
                      <a:cubicBezTo>
                        <a:pt x="27" y="85"/>
                        <a:pt x="28" y="88"/>
                        <a:pt x="30" y="91"/>
                      </a:cubicBezTo>
                      <a:cubicBezTo>
                        <a:pt x="32" y="93"/>
                        <a:pt x="34" y="95"/>
                        <a:pt x="36" y="95"/>
                      </a:cubicBezTo>
                      <a:cubicBezTo>
                        <a:pt x="39" y="102"/>
                        <a:pt x="44" y="108"/>
                        <a:pt x="49" y="113"/>
                      </a:cubicBezTo>
                      <a:cubicBezTo>
                        <a:pt x="48" y="119"/>
                        <a:pt x="45" y="125"/>
                        <a:pt x="37" y="128"/>
                      </a:cubicBezTo>
                      <a:cubicBezTo>
                        <a:pt x="25" y="133"/>
                        <a:pt x="10" y="136"/>
                        <a:pt x="1" y="144"/>
                      </a:cubicBezTo>
                      <a:cubicBezTo>
                        <a:pt x="1" y="144"/>
                        <a:pt x="0" y="143"/>
                        <a:pt x="0" y="143"/>
                      </a:cubicBezTo>
                      <a:cubicBezTo>
                        <a:pt x="0" y="167"/>
                        <a:pt x="0" y="167"/>
                        <a:pt x="0" y="167"/>
                      </a:cubicBezTo>
                      <a:cubicBezTo>
                        <a:pt x="139" y="167"/>
                        <a:pt x="139" y="167"/>
                        <a:pt x="139" y="167"/>
                      </a:cubicBezTo>
                      <a:cubicBezTo>
                        <a:pt x="139" y="143"/>
                        <a:pt x="139" y="143"/>
                        <a:pt x="139" y="143"/>
                      </a:cubicBezTo>
                      <a:cubicBezTo>
                        <a:pt x="130" y="135"/>
                        <a:pt x="115" y="133"/>
                        <a:pt x="103" y="1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3" name="矩形 12"/>
              <p:cNvSpPr/>
              <p:nvPr/>
            </p:nvSpPr>
            <p:spPr>
              <a:xfrm>
                <a:off x="-353600" y="2907252"/>
                <a:ext cx="3891274" cy="6093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marL="342900" indent="-342900" algn="r">
                  <a:lnSpc>
                    <a:spcPct val="120000"/>
                  </a:lnSpc>
                  <a:buAutoNum type="arabicPeriod"/>
                </a:pPr>
                <a:endParaRPr lang="zh-CN" altLang="en-US" sz="1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445229" y="2294469"/>
                <a:ext cx="1889236" cy="400110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r>
                  <a:rPr lang="en-US" altLang="zh-CN" sz="2000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Before</a:t>
                </a:r>
                <a:r>
                  <a:rPr lang="zh-CN" altLang="en-US" sz="2000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use</a:t>
                </a:r>
                <a:r>
                  <a:rPr lang="zh-CN" altLang="en-US" sz="2000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dirty="0" err="1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webpack</a:t>
                </a:r>
                <a:endParaRPr lang="zh-CN" altLang="en-US" sz="2000" b="1" dirty="0">
                  <a:solidFill>
                    <a:schemeClr val="accent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任意多边形: 形状 14"/>
              <p:cNvSpPr>
                <a:spLocks/>
              </p:cNvSpPr>
              <p:nvPr/>
            </p:nvSpPr>
            <p:spPr bwMode="auto">
              <a:xfrm>
                <a:off x="7941833" y="4222170"/>
                <a:ext cx="1037243" cy="1242169"/>
              </a:xfrm>
              <a:custGeom>
                <a:avLst/>
                <a:gdLst>
                  <a:gd name="T0" fmla="*/ 103 w 139"/>
                  <a:gd name="T1" fmla="*/ 128 h 167"/>
                  <a:gd name="T2" fmla="*/ 92 w 139"/>
                  <a:gd name="T3" fmla="*/ 113 h 167"/>
                  <a:gd name="T4" fmla="*/ 104 w 139"/>
                  <a:gd name="T5" fmla="*/ 95 h 167"/>
                  <a:gd name="T6" fmla="*/ 110 w 139"/>
                  <a:gd name="T7" fmla="*/ 91 h 167"/>
                  <a:gd name="T8" fmla="*/ 114 w 139"/>
                  <a:gd name="T9" fmla="*/ 81 h 167"/>
                  <a:gd name="T10" fmla="*/ 115 w 139"/>
                  <a:gd name="T11" fmla="*/ 70 h 167"/>
                  <a:gd name="T12" fmla="*/ 112 w 139"/>
                  <a:gd name="T13" fmla="*/ 63 h 167"/>
                  <a:gd name="T14" fmla="*/ 99 w 139"/>
                  <a:gd name="T15" fmla="*/ 31 h 167"/>
                  <a:gd name="T16" fmla="*/ 83 w 139"/>
                  <a:gd name="T17" fmla="*/ 19 h 167"/>
                  <a:gd name="T18" fmla="*/ 81 w 139"/>
                  <a:gd name="T19" fmla="*/ 2 h 167"/>
                  <a:gd name="T20" fmla="*/ 77 w 139"/>
                  <a:gd name="T21" fmla="*/ 14 h 167"/>
                  <a:gd name="T22" fmla="*/ 69 w 139"/>
                  <a:gd name="T23" fmla="*/ 0 h 167"/>
                  <a:gd name="T24" fmla="*/ 46 w 139"/>
                  <a:gd name="T25" fmla="*/ 27 h 167"/>
                  <a:gd name="T26" fmla="*/ 28 w 139"/>
                  <a:gd name="T27" fmla="*/ 61 h 167"/>
                  <a:gd name="T28" fmla="*/ 28 w 139"/>
                  <a:gd name="T29" fmla="*/ 63 h 167"/>
                  <a:gd name="T30" fmla="*/ 26 w 139"/>
                  <a:gd name="T31" fmla="*/ 70 h 167"/>
                  <a:gd name="T32" fmla="*/ 26 w 139"/>
                  <a:gd name="T33" fmla="*/ 81 h 167"/>
                  <a:gd name="T34" fmla="*/ 30 w 139"/>
                  <a:gd name="T35" fmla="*/ 91 h 167"/>
                  <a:gd name="T36" fmla="*/ 36 w 139"/>
                  <a:gd name="T37" fmla="*/ 95 h 167"/>
                  <a:gd name="T38" fmla="*/ 49 w 139"/>
                  <a:gd name="T39" fmla="*/ 113 h 167"/>
                  <a:gd name="T40" fmla="*/ 37 w 139"/>
                  <a:gd name="T41" fmla="*/ 128 h 167"/>
                  <a:gd name="T42" fmla="*/ 1 w 139"/>
                  <a:gd name="T43" fmla="*/ 144 h 167"/>
                  <a:gd name="T44" fmla="*/ 0 w 139"/>
                  <a:gd name="T45" fmla="*/ 143 h 167"/>
                  <a:gd name="T46" fmla="*/ 0 w 139"/>
                  <a:gd name="T47" fmla="*/ 167 h 167"/>
                  <a:gd name="T48" fmla="*/ 139 w 139"/>
                  <a:gd name="T49" fmla="*/ 167 h 167"/>
                  <a:gd name="T50" fmla="*/ 139 w 139"/>
                  <a:gd name="T51" fmla="*/ 143 h 167"/>
                  <a:gd name="T52" fmla="*/ 103 w 139"/>
                  <a:gd name="T53" fmla="*/ 12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9" h="167">
                    <a:moveTo>
                      <a:pt x="103" y="128"/>
                    </a:moveTo>
                    <a:cubicBezTo>
                      <a:pt x="95" y="125"/>
                      <a:pt x="92" y="119"/>
                      <a:pt x="92" y="113"/>
                    </a:cubicBezTo>
                    <a:cubicBezTo>
                      <a:pt x="97" y="108"/>
                      <a:pt x="101" y="102"/>
                      <a:pt x="104" y="95"/>
                    </a:cubicBezTo>
                    <a:cubicBezTo>
                      <a:pt x="107" y="95"/>
                      <a:pt x="109" y="93"/>
                      <a:pt x="110" y="91"/>
                    </a:cubicBezTo>
                    <a:cubicBezTo>
                      <a:pt x="112" y="88"/>
                      <a:pt x="114" y="85"/>
                      <a:pt x="114" y="81"/>
                    </a:cubicBezTo>
                    <a:cubicBezTo>
                      <a:pt x="115" y="77"/>
                      <a:pt x="115" y="74"/>
                      <a:pt x="115" y="70"/>
                    </a:cubicBezTo>
                    <a:cubicBezTo>
                      <a:pt x="114" y="67"/>
                      <a:pt x="114" y="65"/>
                      <a:pt x="112" y="63"/>
                    </a:cubicBezTo>
                    <a:cubicBezTo>
                      <a:pt x="111" y="50"/>
                      <a:pt x="106" y="39"/>
                      <a:pt x="99" y="31"/>
                    </a:cubicBezTo>
                    <a:cubicBezTo>
                      <a:pt x="95" y="27"/>
                      <a:pt x="90" y="22"/>
                      <a:pt x="83" y="19"/>
                    </a:cubicBezTo>
                    <a:cubicBezTo>
                      <a:pt x="87" y="12"/>
                      <a:pt x="84" y="4"/>
                      <a:pt x="81" y="2"/>
                    </a:cubicBezTo>
                    <a:cubicBezTo>
                      <a:pt x="81" y="8"/>
                      <a:pt x="79" y="12"/>
                      <a:pt x="77" y="14"/>
                    </a:cubicBezTo>
                    <a:cubicBezTo>
                      <a:pt x="77" y="7"/>
                      <a:pt x="73" y="0"/>
                      <a:pt x="69" y="0"/>
                    </a:cubicBezTo>
                    <a:cubicBezTo>
                      <a:pt x="73" y="12"/>
                      <a:pt x="53" y="20"/>
                      <a:pt x="46" y="27"/>
                    </a:cubicBezTo>
                    <a:cubicBezTo>
                      <a:pt x="37" y="35"/>
                      <a:pt x="29" y="47"/>
                      <a:pt x="28" y="61"/>
                    </a:cubicBezTo>
                    <a:cubicBezTo>
                      <a:pt x="28" y="62"/>
                      <a:pt x="28" y="62"/>
                      <a:pt x="28" y="63"/>
                    </a:cubicBezTo>
                    <a:cubicBezTo>
                      <a:pt x="27" y="65"/>
                      <a:pt x="26" y="67"/>
                      <a:pt x="26" y="70"/>
                    </a:cubicBezTo>
                    <a:cubicBezTo>
                      <a:pt x="25" y="74"/>
                      <a:pt x="25" y="77"/>
                      <a:pt x="26" y="81"/>
                    </a:cubicBezTo>
                    <a:cubicBezTo>
                      <a:pt x="27" y="85"/>
                      <a:pt x="28" y="88"/>
                      <a:pt x="30" y="91"/>
                    </a:cubicBezTo>
                    <a:cubicBezTo>
                      <a:pt x="32" y="93"/>
                      <a:pt x="34" y="95"/>
                      <a:pt x="36" y="95"/>
                    </a:cubicBezTo>
                    <a:cubicBezTo>
                      <a:pt x="39" y="102"/>
                      <a:pt x="44" y="108"/>
                      <a:pt x="49" y="113"/>
                    </a:cubicBezTo>
                    <a:cubicBezTo>
                      <a:pt x="48" y="119"/>
                      <a:pt x="45" y="125"/>
                      <a:pt x="37" y="128"/>
                    </a:cubicBezTo>
                    <a:cubicBezTo>
                      <a:pt x="25" y="133"/>
                      <a:pt x="10" y="136"/>
                      <a:pt x="1" y="144"/>
                    </a:cubicBezTo>
                    <a:cubicBezTo>
                      <a:pt x="1" y="144"/>
                      <a:pt x="0" y="143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139" y="167"/>
                      <a:pt x="139" y="167"/>
                      <a:pt x="139" y="167"/>
                    </a:cubicBezTo>
                    <a:cubicBezTo>
                      <a:pt x="139" y="143"/>
                      <a:pt x="139" y="143"/>
                      <a:pt x="139" y="143"/>
                    </a:cubicBezTo>
                    <a:cubicBezTo>
                      <a:pt x="130" y="135"/>
                      <a:pt x="115" y="133"/>
                      <a:pt x="10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583781" y="2294469"/>
                <a:ext cx="2139741" cy="400110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r"/>
                <a:r>
                  <a:rPr lang="en-US" altLang="zh-CN" sz="2000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After</a:t>
                </a:r>
                <a:r>
                  <a:rPr lang="zh-CN" altLang="en-US" sz="2000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use</a:t>
                </a:r>
                <a:r>
                  <a:rPr lang="zh-CN" altLang="en-US" sz="2000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dirty="0" err="1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webpack</a:t>
                </a:r>
                <a:endParaRPr lang="zh-CN" altLang="en-US" sz="2000" b="1" dirty="0">
                  <a:solidFill>
                    <a:schemeClr val="accent1"/>
                  </a:solidFill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678985" y="5838083"/>
                <a:ext cx="107299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3399976" y="4502286"/>
                <a:ext cx="646331" cy="276999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altLang="zh-CN" sz="1200" dirty="0" smtClean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NOW</a:t>
                </a:r>
                <a:endPara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133801" y="4502286"/>
                <a:ext cx="646331" cy="276999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altLang="zh-CN" sz="1200" dirty="0" smtClean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BEFORE</a:t>
                </a:r>
                <a:endPara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任意多边形: 形状 4"/>
            <p:cNvSpPr/>
            <p:nvPr/>
          </p:nvSpPr>
          <p:spPr>
            <a:xfrm>
              <a:off x="2628900" y="2523392"/>
              <a:ext cx="1046285" cy="1028700"/>
            </a:xfrm>
            <a:custGeom>
              <a:avLst/>
              <a:gdLst>
                <a:gd name="connsiteX0" fmla="*/ 1046285 w 1046285"/>
                <a:gd name="connsiteY0" fmla="*/ 1028700 h 1028700"/>
                <a:gd name="connsiteX1" fmla="*/ 1046285 w 1046285"/>
                <a:gd name="connsiteY1" fmla="*/ 0 h 1028700"/>
                <a:gd name="connsiteX2" fmla="*/ 0 w 1046285"/>
                <a:gd name="connsiteY2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285" h="1028700">
                  <a:moveTo>
                    <a:pt x="1046285" y="1028700"/>
                  </a:moveTo>
                  <a:lnTo>
                    <a:pt x="1046285" y="0"/>
                  </a:lnTo>
                  <a:lnTo>
                    <a:pt x="0" y="0"/>
                  </a:lnTo>
                </a:path>
              </a:pathLst>
            </a:custGeom>
            <a:ln>
              <a:solidFill>
                <a:schemeClr val="accent1"/>
              </a:solidFill>
              <a:prstDash val="sysDash"/>
              <a:headEnd type="none" w="sm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任意多边形: 形状 5"/>
            <p:cNvSpPr/>
            <p:nvPr/>
          </p:nvSpPr>
          <p:spPr>
            <a:xfrm flipH="1">
              <a:off x="8434071" y="2523392"/>
              <a:ext cx="1046285" cy="1028700"/>
            </a:xfrm>
            <a:custGeom>
              <a:avLst/>
              <a:gdLst>
                <a:gd name="connsiteX0" fmla="*/ 1046285 w 1046285"/>
                <a:gd name="connsiteY0" fmla="*/ 1028700 h 1028700"/>
                <a:gd name="connsiteX1" fmla="*/ 1046285 w 1046285"/>
                <a:gd name="connsiteY1" fmla="*/ 0 h 1028700"/>
                <a:gd name="connsiteX2" fmla="*/ 0 w 1046285"/>
                <a:gd name="connsiteY2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285" h="1028700">
                  <a:moveTo>
                    <a:pt x="1046285" y="1028700"/>
                  </a:moveTo>
                  <a:lnTo>
                    <a:pt x="1046285" y="0"/>
                  </a:lnTo>
                  <a:lnTo>
                    <a:pt x="0" y="0"/>
                  </a:lnTo>
                </a:path>
              </a:pathLst>
            </a:custGeom>
            <a:ln>
              <a:solidFill>
                <a:schemeClr val="accent1"/>
              </a:solidFill>
              <a:prstDash val="sysDash"/>
              <a:headEnd type="none" w="sm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02C3253A-E531-4B89-B653-33B8CBE922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891643" y="2058503"/>
            <a:ext cx="6855716" cy="599634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C7657F54-F3C5-416C-8E16-F09A86B723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7042775" y="-1369356"/>
            <a:ext cx="6855716" cy="599634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6694146" y="3537752"/>
            <a:ext cx="289930" cy="181259"/>
          </a:xfrm>
          <a:prstGeom prst="rect">
            <a:avLst/>
          </a:prstGeom>
        </p:spPr>
        <p:txBody>
          <a:bodyPr wrap="none">
            <a:normAutofit fontScale="55000" lnSpcReduction="20000"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chunk2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 flipH="1">
            <a:off x="7120308" y="3532618"/>
            <a:ext cx="261992" cy="191526"/>
          </a:xfrm>
          <a:prstGeom prst="rect">
            <a:avLst/>
          </a:prstGeom>
        </p:spPr>
        <p:txBody>
          <a:bodyPr wrap="none">
            <a:normAutofit fontScale="70000" lnSpcReduction="20000"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chunk3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5738603" y="3525300"/>
            <a:ext cx="485633" cy="190062"/>
          </a:xfrm>
          <a:prstGeom prst="rect">
            <a:avLst/>
          </a:prstGeom>
        </p:spPr>
        <p:txBody>
          <a:bodyPr wrap="none">
            <a:normAutofit fontScale="70000" lnSpcReduction="20000"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chunk1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91394" y="1642589"/>
            <a:ext cx="2440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以入口</a:t>
            </a:r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为基点建立关系图</a:t>
            </a:r>
            <a:endParaRPr kumimoji="1"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抽离公共</a:t>
            </a:r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部分避免重复引用</a:t>
            </a:r>
            <a:endParaRPr kumimoji="1"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命名避免缓存影响</a:t>
            </a:r>
            <a:endParaRPr kumimoji="1"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自动混淆压缩</a:t>
            </a:r>
            <a:endParaRPr kumimoji="1"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HMR</a:t>
            </a:r>
          </a:p>
          <a:p>
            <a:pPr marL="228600" indent="-228600">
              <a:buAutoNum type="arabicPeriod"/>
            </a:pPr>
            <a:r>
              <a:rPr kumimoji="1"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插件、</a:t>
            </a:r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一站式服务</a:t>
            </a:r>
            <a:endParaRPr kumimoji="1"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 flipH="1">
            <a:off x="7442561" y="3533351"/>
            <a:ext cx="485633" cy="190062"/>
          </a:xfrm>
          <a:prstGeom prst="rect">
            <a:avLst/>
          </a:prstGeom>
        </p:spPr>
        <p:txBody>
          <a:bodyPr wrap="none">
            <a:normAutofit fontScale="70000" lnSpcReduction="20000"/>
          </a:bodyPr>
          <a:lstStyle/>
          <a:p>
            <a:pPr algn="ctr"/>
            <a:r>
              <a:rPr lang="mr-IN" altLang="zh-CN" sz="1200" smtClean="0">
                <a:solidFill>
                  <a:schemeClr val="bg1"/>
                </a:solidFill>
                <a:ea typeface="微软雅黑" panose="020B0503020204020204" pitchFamily="34" charset="-122"/>
              </a:rPr>
              <a:t>…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52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3"/>
          <p:cNvSpPr/>
          <p:nvPr/>
        </p:nvSpPr>
        <p:spPr>
          <a:xfrm flipH="1">
            <a:off x="2783723" y="2688811"/>
            <a:ext cx="149330" cy="14933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Right Triangle 7"/>
          <p:cNvSpPr/>
          <p:nvPr/>
        </p:nvSpPr>
        <p:spPr>
          <a:xfrm flipH="1">
            <a:off x="4561339" y="2162865"/>
            <a:ext cx="149330" cy="14933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Right Triangle 8"/>
          <p:cNvSpPr/>
          <p:nvPr/>
        </p:nvSpPr>
        <p:spPr>
          <a:xfrm flipH="1">
            <a:off x="6338955" y="1649820"/>
            <a:ext cx="149330" cy="1493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1250631" y="2628756"/>
            <a:ext cx="1682423" cy="1332265"/>
            <a:chOff x="1250631" y="2628756"/>
            <a:chExt cx="1682423" cy="1332265"/>
          </a:xfrm>
        </p:grpSpPr>
        <p:sp>
          <p:nvSpPr>
            <p:cNvPr id="4" name="Rectangle 34"/>
            <p:cNvSpPr/>
            <p:nvPr/>
          </p:nvSpPr>
          <p:spPr>
            <a:xfrm rot="5400000">
              <a:off x="2034963" y="2398027"/>
              <a:ext cx="113759" cy="16824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TextBox 10"/>
            <p:cNvSpPr txBox="1">
              <a:spLocks/>
            </p:cNvSpPr>
            <p:nvPr/>
          </p:nvSpPr>
          <p:spPr bwMode="auto">
            <a:xfrm>
              <a:off x="1930447" y="2628756"/>
              <a:ext cx="828816" cy="20938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r" latinLnBrk="0"/>
              <a:r>
                <a:rPr lang="zh-CN" altLang="en-US" sz="1200" dirty="0" smtClean="0">
                  <a:solidFill>
                    <a:schemeClr val="accent2"/>
                  </a:solidFill>
                  <a:effectLst/>
                  <a:ea typeface="微软雅黑" panose="020B0503020204020204" pitchFamily="34" charset="-122"/>
                </a:rPr>
                <a:t>转化为模块函数</a:t>
              </a:r>
              <a:endParaRPr lang="zh-CN" altLang="en-US" sz="1200" dirty="0">
                <a:solidFill>
                  <a:schemeClr val="accent2"/>
                </a:solidFill>
                <a:effectLst/>
                <a:ea typeface="微软雅黑" panose="020B0503020204020204" pitchFamily="34" charset="-122"/>
              </a:endParaRPr>
            </a:p>
          </p:txBody>
        </p:sp>
        <p:grpSp>
          <p:nvGrpSpPr>
            <p:cNvPr id="10" name="Group 35"/>
            <p:cNvGrpSpPr/>
            <p:nvPr/>
          </p:nvGrpSpPr>
          <p:grpSpPr>
            <a:xfrm>
              <a:off x="1250631" y="3296118"/>
              <a:ext cx="626757" cy="664903"/>
              <a:chOff x="1667508" y="4394823"/>
              <a:chExt cx="835676" cy="886538"/>
            </a:xfrm>
            <a:solidFill>
              <a:schemeClr val="accent1"/>
            </a:solidFill>
          </p:grpSpPr>
          <p:sp>
            <p:nvSpPr>
              <p:cNvPr id="30" name="Rectangle 33"/>
              <p:cNvSpPr/>
              <p:nvPr/>
            </p:nvSpPr>
            <p:spPr>
              <a:xfrm>
                <a:off x="1667508" y="4394823"/>
                <a:ext cx="151679" cy="8865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7"/>
              <p:cNvSpPr>
                <a:spLocks/>
              </p:cNvSpPr>
              <p:nvPr/>
            </p:nvSpPr>
            <p:spPr bwMode="auto">
              <a:xfrm>
                <a:off x="2162089" y="4656653"/>
                <a:ext cx="341095" cy="475821"/>
              </a:xfrm>
              <a:custGeom>
                <a:avLst/>
                <a:gdLst>
                  <a:gd name="T0" fmla="*/ 160 w 319"/>
                  <a:gd name="T1" fmla="*/ 231 h 445"/>
                  <a:gd name="T2" fmla="*/ 133 w 319"/>
                  <a:gd name="T3" fmla="*/ 225 h 445"/>
                  <a:gd name="T4" fmla="*/ 110 w 319"/>
                  <a:gd name="T5" fmla="*/ 210 h 445"/>
                  <a:gd name="T6" fmla="*/ 96 w 319"/>
                  <a:gd name="T7" fmla="*/ 188 h 445"/>
                  <a:gd name="T8" fmla="*/ 90 w 319"/>
                  <a:gd name="T9" fmla="*/ 161 h 445"/>
                  <a:gd name="T10" fmla="*/ 92 w 319"/>
                  <a:gd name="T11" fmla="*/ 147 h 445"/>
                  <a:gd name="T12" fmla="*/ 102 w 319"/>
                  <a:gd name="T13" fmla="*/ 122 h 445"/>
                  <a:gd name="T14" fmla="*/ 121 w 319"/>
                  <a:gd name="T15" fmla="*/ 102 h 445"/>
                  <a:gd name="T16" fmla="*/ 147 w 319"/>
                  <a:gd name="T17" fmla="*/ 92 h 445"/>
                  <a:gd name="T18" fmla="*/ 160 w 319"/>
                  <a:gd name="T19" fmla="*/ 90 h 445"/>
                  <a:gd name="T20" fmla="*/ 188 w 319"/>
                  <a:gd name="T21" fmla="*/ 96 h 445"/>
                  <a:gd name="T22" fmla="*/ 209 w 319"/>
                  <a:gd name="T23" fmla="*/ 110 h 445"/>
                  <a:gd name="T24" fmla="*/ 225 w 319"/>
                  <a:gd name="T25" fmla="*/ 133 h 445"/>
                  <a:gd name="T26" fmla="*/ 231 w 319"/>
                  <a:gd name="T27" fmla="*/ 161 h 445"/>
                  <a:gd name="T28" fmla="*/ 229 w 319"/>
                  <a:gd name="T29" fmla="*/ 174 h 445"/>
                  <a:gd name="T30" fmla="*/ 217 w 319"/>
                  <a:gd name="T31" fmla="*/ 200 h 445"/>
                  <a:gd name="T32" fmla="*/ 200 w 319"/>
                  <a:gd name="T33" fmla="*/ 220 h 445"/>
                  <a:gd name="T34" fmla="*/ 174 w 319"/>
                  <a:gd name="T35" fmla="*/ 229 h 445"/>
                  <a:gd name="T36" fmla="*/ 160 w 319"/>
                  <a:gd name="T37" fmla="*/ 0 h 445"/>
                  <a:gd name="T38" fmla="*/ 143 w 319"/>
                  <a:gd name="T39" fmla="*/ 2 h 445"/>
                  <a:gd name="T40" fmla="*/ 113 w 319"/>
                  <a:gd name="T41" fmla="*/ 8 h 445"/>
                  <a:gd name="T42" fmla="*/ 84 w 319"/>
                  <a:gd name="T43" fmla="*/ 20 h 445"/>
                  <a:gd name="T44" fmla="*/ 59 w 319"/>
                  <a:gd name="T45" fmla="*/ 37 h 445"/>
                  <a:gd name="T46" fmla="*/ 37 w 319"/>
                  <a:gd name="T47" fmla="*/ 59 h 445"/>
                  <a:gd name="T48" fmla="*/ 19 w 319"/>
                  <a:gd name="T49" fmla="*/ 84 h 445"/>
                  <a:gd name="T50" fmla="*/ 8 w 319"/>
                  <a:gd name="T51" fmla="*/ 114 h 445"/>
                  <a:gd name="T52" fmla="*/ 2 w 319"/>
                  <a:gd name="T53" fmla="*/ 143 h 445"/>
                  <a:gd name="T54" fmla="*/ 0 w 319"/>
                  <a:gd name="T55" fmla="*/ 161 h 445"/>
                  <a:gd name="T56" fmla="*/ 8 w 319"/>
                  <a:gd name="T57" fmla="*/ 198 h 445"/>
                  <a:gd name="T58" fmla="*/ 25 w 319"/>
                  <a:gd name="T59" fmla="*/ 243 h 445"/>
                  <a:gd name="T60" fmla="*/ 80 w 319"/>
                  <a:gd name="T61" fmla="*/ 335 h 445"/>
                  <a:gd name="T62" fmla="*/ 135 w 319"/>
                  <a:gd name="T63" fmla="*/ 414 h 445"/>
                  <a:gd name="T64" fmla="*/ 160 w 319"/>
                  <a:gd name="T65" fmla="*/ 445 h 445"/>
                  <a:gd name="T66" fmla="*/ 211 w 319"/>
                  <a:gd name="T67" fmla="*/ 378 h 445"/>
                  <a:gd name="T68" fmla="*/ 270 w 319"/>
                  <a:gd name="T69" fmla="*/ 290 h 445"/>
                  <a:gd name="T70" fmla="*/ 306 w 319"/>
                  <a:gd name="T71" fmla="*/ 220 h 445"/>
                  <a:gd name="T72" fmla="*/ 319 w 319"/>
                  <a:gd name="T73" fmla="*/ 178 h 445"/>
                  <a:gd name="T74" fmla="*/ 319 w 319"/>
                  <a:gd name="T75" fmla="*/ 161 h 445"/>
                  <a:gd name="T76" fmla="*/ 317 w 319"/>
                  <a:gd name="T77" fmla="*/ 127 h 445"/>
                  <a:gd name="T78" fmla="*/ 308 w 319"/>
                  <a:gd name="T79" fmla="*/ 98 h 445"/>
                  <a:gd name="T80" fmla="*/ 294 w 319"/>
                  <a:gd name="T81" fmla="*/ 71 h 445"/>
                  <a:gd name="T82" fmla="*/ 274 w 319"/>
                  <a:gd name="T83" fmla="*/ 47 h 445"/>
                  <a:gd name="T84" fmla="*/ 249 w 319"/>
                  <a:gd name="T85" fmla="*/ 27 h 445"/>
                  <a:gd name="T86" fmla="*/ 223 w 319"/>
                  <a:gd name="T87" fmla="*/ 14 h 445"/>
                  <a:gd name="T88" fmla="*/ 192 w 319"/>
                  <a:gd name="T89" fmla="*/ 4 h 445"/>
                  <a:gd name="T90" fmla="*/ 160 w 319"/>
                  <a:gd name="T91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19" h="445">
                    <a:moveTo>
                      <a:pt x="160" y="231"/>
                    </a:moveTo>
                    <a:lnTo>
                      <a:pt x="160" y="231"/>
                    </a:lnTo>
                    <a:lnTo>
                      <a:pt x="147" y="229"/>
                    </a:lnTo>
                    <a:lnTo>
                      <a:pt x="133" y="225"/>
                    </a:lnTo>
                    <a:lnTo>
                      <a:pt x="121" y="220"/>
                    </a:lnTo>
                    <a:lnTo>
                      <a:pt x="110" y="210"/>
                    </a:lnTo>
                    <a:lnTo>
                      <a:pt x="102" y="200"/>
                    </a:lnTo>
                    <a:lnTo>
                      <a:pt x="96" y="188"/>
                    </a:lnTo>
                    <a:lnTo>
                      <a:pt x="92" y="174"/>
                    </a:lnTo>
                    <a:lnTo>
                      <a:pt x="90" y="161"/>
                    </a:lnTo>
                    <a:lnTo>
                      <a:pt x="90" y="161"/>
                    </a:lnTo>
                    <a:lnTo>
                      <a:pt x="92" y="147"/>
                    </a:lnTo>
                    <a:lnTo>
                      <a:pt x="96" y="133"/>
                    </a:lnTo>
                    <a:lnTo>
                      <a:pt x="102" y="122"/>
                    </a:lnTo>
                    <a:lnTo>
                      <a:pt x="110" y="110"/>
                    </a:lnTo>
                    <a:lnTo>
                      <a:pt x="121" y="102"/>
                    </a:lnTo>
                    <a:lnTo>
                      <a:pt x="133" y="96"/>
                    </a:lnTo>
                    <a:lnTo>
                      <a:pt x="147" y="92"/>
                    </a:lnTo>
                    <a:lnTo>
                      <a:pt x="160" y="90"/>
                    </a:lnTo>
                    <a:lnTo>
                      <a:pt x="160" y="90"/>
                    </a:lnTo>
                    <a:lnTo>
                      <a:pt x="174" y="92"/>
                    </a:lnTo>
                    <a:lnTo>
                      <a:pt x="188" y="96"/>
                    </a:lnTo>
                    <a:lnTo>
                      <a:pt x="200" y="102"/>
                    </a:lnTo>
                    <a:lnTo>
                      <a:pt x="209" y="110"/>
                    </a:lnTo>
                    <a:lnTo>
                      <a:pt x="217" y="122"/>
                    </a:lnTo>
                    <a:lnTo>
                      <a:pt x="225" y="133"/>
                    </a:lnTo>
                    <a:lnTo>
                      <a:pt x="229" y="147"/>
                    </a:lnTo>
                    <a:lnTo>
                      <a:pt x="231" y="161"/>
                    </a:lnTo>
                    <a:lnTo>
                      <a:pt x="231" y="161"/>
                    </a:lnTo>
                    <a:lnTo>
                      <a:pt x="229" y="174"/>
                    </a:lnTo>
                    <a:lnTo>
                      <a:pt x="225" y="188"/>
                    </a:lnTo>
                    <a:lnTo>
                      <a:pt x="217" y="200"/>
                    </a:lnTo>
                    <a:lnTo>
                      <a:pt x="209" y="210"/>
                    </a:lnTo>
                    <a:lnTo>
                      <a:pt x="200" y="220"/>
                    </a:lnTo>
                    <a:lnTo>
                      <a:pt x="188" y="225"/>
                    </a:lnTo>
                    <a:lnTo>
                      <a:pt x="174" y="229"/>
                    </a:lnTo>
                    <a:lnTo>
                      <a:pt x="160" y="231"/>
                    </a:lnTo>
                    <a:close/>
                    <a:moveTo>
                      <a:pt x="160" y="0"/>
                    </a:moveTo>
                    <a:lnTo>
                      <a:pt x="160" y="0"/>
                    </a:lnTo>
                    <a:lnTo>
                      <a:pt x="143" y="2"/>
                    </a:lnTo>
                    <a:lnTo>
                      <a:pt x="127" y="4"/>
                    </a:lnTo>
                    <a:lnTo>
                      <a:pt x="113" y="8"/>
                    </a:lnTo>
                    <a:lnTo>
                      <a:pt x="98" y="14"/>
                    </a:lnTo>
                    <a:lnTo>
                      <a:pt x="84" y="20"/>
                    </a:lnTo>
                    <a:lnTo>
                      <a:pt x="70" y="27"/>
                    </a:lnTo>
                    <a:lnTo>
                      <a:pt x="59" y="37"/>
                    </a:lnTo>
                    <a:lnTo>
                      <a:pt x="47" y="47"/>
                    </a:lnTo>
                    <a:lnTo>
                      <a:pt x="37" y="59"/>
                    </a:lnTo>
                    <a:lnTo>
                      <a:pt x="27" y="71"/>
                    </a:lnTo>
                    <a:lnTo>
                      <a:pt x="19" y="84"/>
                    </a:lnTo>
                    <a:lnTo>
                      <a:pt x="13" y="98"/>
                    </a:lnTo>
                    <a:lnTo>
                      <a:pt x="8" y="114"/>
                    </a:lnTo>
                    <a:lnTo>
                      <a:pt x="4" y="127"/>
                    </a:lnTo>
                    <a:lnTo>
                      <a:pt x="2" y="143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2" y="178"/>
                    </a:lnTo>
                    <a:lnTo>
                      <a:pt x="8" y="198"/>
                    </a:lnTo>
                    <a:lnTo>
                      <a:pt x="15" y="220"/>
                    </a:lnTo>
                    <a:lnTo>
                      <a:pt x="25" y="243"/>
                    </a:lnTo>
                    <a:lnTo>
                      <a:pt x="51" y="290"/>
                    </a:lnTo>
                    <a:lnTo>
                      <a:pt x="80" y="335"/>
                    </a:lnTo>
                    <a:lnTo>
                      <a:pt x="110" y="378"/>
                    </a:lnTo>
                    <a:lnTo>
                      <a:pt x="135" y="414"/>
                    </a:lnTo>
                    <a:lnTo>
                      <a:pt x="160" y="445"/>
                    </a:lnTo>
                    <a:lnTo>
                      <a:pt x="160" y="445"/>
                    </a:lnTo>
                    <a:lnTo>
                      <a:pt x="186" y="414"/>
                    </a:lnTo>
                    <a:lnTo>
                      <a:pt x="211" y="378"/>
                    </a:lnTo>
                    <a:lnTo>
                      <a:pt x="241" y="335"/>
                    </a:lnTo>
                    <a:lnTo>
                      <a:pt x="270" y="290"/>
                    </a:lnTo>
                    <a:lnTo>
                      <a:pt x="296" y="243"/>
                    </a:lnTo>
                    <a:lnTo>
                      <a:pt x="306" y="220"/>
                    </a:lnTo>
                    <a:lnTo>
                      <a:pt x="313" y="198"/>
                    </a:lnTo>
                    <a:lnTo>
                      <a:pt x="319" y="178"/>
                    </a:lnTo>
                    <a:lnTo>
                      <a:pt x="319" y="161"/>
                    </a:lnTo>
                    <a:lnTo>
                      <a:pt x="319" y="161"/>
                    </a:lnTo>
                    <a:lnTo>
                      <a:pt x="319" y="143"/>
                    </a:lnTo>
                    <a:lnTo>
                      <a:pt x="317" y="127"/>
                    </a:lnTo>
                    <a:lnTo>
                      <a:pt x="313" y="114"/>
                    </a:lnTo>
                    <a:lnTo>
                      <a:pt x="308" y="98"/>
                    </a:lnTo>
                    <a:lnTo>
                      <a:pt x="302" y="84"/>
                    </a:lnTo>
                    <a:lnTo>
                      <a:pt x="294" y="71"/>
                    </a:lnTo>
                    <a:lnTo>
                      <a:pt x="284" y="59"/>
                    </a:lnTo>
                    <a:lnTo>
                      <a:pt x="274" y="47"/>
                    </a:lnTo>
                    <a:lnTo>
                      <a:pt x="262" y="37"/>
                    </a:lnTo>
                    <a:lnTo>
                      <a:pt x="249" y="27"/>
                    </a:lnTo>
                    <a:lnTo>
                      <a:pt x="237" y="20"/>
                    </a:lnTo>
                    <a:lnTo>
                      <a:pt x="223" y="14"/>
                    </a:lnTo>
                    <a:lnTo>
                      <a:pt x="208" y="8"/>
                    </a:lnTo>
                    <a:lnTo>
                      <a:pt x="192" y="4"/>
                    </a:lnTo>
                    <a:lnTo>
                      <a:pt x="176" y="2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TextBox 39"/>
            <p:cNvSpPr txBox="1">
              <a:spLocks/>
            </p:cNvSpPr>
            <p:nvPr/>
          </p:nvSpPr>
          <p:spPr bwMode="auto">
            <a:xfrm>
              <a:off x="1897232" y="3426648"/>
              <a:ext cx="1035821" cy="467436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800" dirty="0"/>
                <a:t>从入口文件开始递归地建立一个依赖关系</a:t>
              </a:r>
              <a:r>
                <a:rPr lang="zh-CN" altLang="en-US" sz="800" dirty="0" smtClean="0"/>
                <a:t>图 </a:t>
              </a:r>
              <a:r>
                <a:rPr lang="en-US" altLang="zh-CN" sz="1100" b="1" dirty="0" smtClean="0">
                  <a:solidFill>
                    <a:srgbClr val="FF0000"/>
                  </a:solidFill>
                </a:rPr>
                <a:t>manifest</a:t>
              </a:r>
              <a:endParaRPr lang="zh-CN" altLang="en-US" sz="1100" b="1" dirty="0">
                <a:solidFill>
                  <a:srgbClr val="FF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83479" y="1637578"/>
            <a:ext cx="1777617" cy="1339987"/>
            <a:chOff x="6583479" y="1637578"/>
            <a:chExt cx="1777617" cy="1339987"/>
          </a:xfrm>
        </p:grpSpPr>
        <p:grpSp>
          <p:nvGrpSpPr>
            <p:cNvPr id="12" name="Group 38"/>
            <p:cNvGrpSpPr/>
            <p:nvPr/>
          </p:nvGrpSpPr>
          <p:grpSpPr>
            <a:xfrm>
              <a:off x="6583479" y="1637578"/>
              <a:ext cx="1682422" cy="778663"/>
              <a:chOff x="8777972" y="2183437"/>
              <a:chExt cx="2243230" cy="1038217"/>
            </a:xfrm>
          </p:grpSpPr>
          <p:sp>
            <p:nvSpPr>
              <p:cNvPr id="19" name="Rectangle 27"/>
              <p:cNvSpPr/>
              <p:nvPr/>
            </p:nvSpPr>
            <p:spPr>
              <a:xfrm>
                <a:off x="8777972" y="2335116"/>
                <a:ext cx="151679" cy="88653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Rectangle 28"/>
              <p:cNvSpPr/>
              <p:nvPr/>
            </p:nvSpPr>
            <p:spPr>
              <a:xfrm rot="5400000">
                <a:off x="9823748" y="1137662"/>
                <a:ext cx="151679" cy="22432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20"/>
              <p:cNvSpPr>
                <a:spLocks/>
              </p:cNvSpPr>
              <p:nvPr/>
            </p:nvSpPr>
            <p:spPr bwMode="auto">
              <a:xfrm>
                <a:off x="9145541" y="2611917"/>
                <a:ext cx="514315" cy="284422"/>
              </a:xfrm>
              <a:custGeom>
                <a:avLst/>
                <a:gdLst>
                  <a:gd name="T0" fmla="*/ 239 w 481"/>
                  <a:gd name="T1" fmla="*/ 0 h 266"/>
                  <a:gd name="T2" fmla="*/ 239 w 481"/>
                  <a:gd name="T3" fmla="*/ 0 h 266"/>
                  <a:gd name="T4" fmla="*/ 232 w 481"/>
                  <a:gd name="T5" fmla="*/ 2 h 266"/>
                  <a:gd name="T6" fmla="*/ 222 w 481"/>
                  <a:gd name="T7" fmla="*/ 8 h 266"/>
                  <a:gd name="T8" fmla="*/ 6 w 481"/>
                  <a:gd name="T9" fmla="*/ 223 h 266"/>
                  <a:gd name="T10" fmla="*/ 6 w 481"/>
                  <a:gd name="T11" fmla="*/ 223 h 266"/>
                  <a:gd name="T12" fmla="*/ 2 w 481"/>
                  <a:gd name="T13" fmla="*/ 231 h 266"/>
                  <a:gd name="T14" fmla="*/ 0 w 481"/>
                  <a:gd name="T15" fmla="*/ 241 h 266"/>
                  <a:gd name="T16" fmla="*/ 2 w 481"/>
                  <a:gd name="T17" fmla="*/ 251 h 266"/>
                  <a:gd name="T18" fmla="*/ 6 w 481"/>
                  <a:gd name="T19" fmla="*/ 258 h 266"/>
                  <a:gd name="T20" fmla="*/ 6 w 481"/>
                  <a:gd name="T21" fmla="*/ 258 h 266"/>
                  <a:gd name="T22" fmla="*/ 16 w 481"/>
                  <a:gd name="T23" fmla="*/ 264 h 266"/>
                  <a:gd name="T24" fmla="*/ 24 w 481"/>
                  <a:gd name="T25" fmla="*/ 266 h 266"/>
                  <a:gd name="T26" fmla="*/ 24 w 481"/>
                  <a:gd name="T27" fmla="*/ 266 h 266"/>
                  <a:gd name="T28" fmla="*/ 34 w 481"/>
                  <a:gd name="T29" fmla="*/ 264 h 266"/>
                  <a:gd name="T30" fmla="*/ 41 w 481"/>
                  <a:gd name="T31" fmla="*/ 258 h 266"/>
                  <a:gd name="T32" fmla="*/ 239 w 481"/>
                  <a:gd name="T33" fmla="*/ 60 h 266"/>
                  <a:gd name="T34" fmla="*/ 439 w 481"/>
                  <a:gd name="T35" fmla="*/ 258 h 266"/>
                  <a:gd name="T36" fmla="*/ 439 w 481"/>
                  <a:gd name="T37" fmla="*/ 258 h 266"/>
                  <a:gd name="T38" fmla="*/ 447 w 481"/>
                  <a:gd name="T39" fmla="*/ 264 h 266"/>
                  <a:gd name="T40" fmla="*/ 457 w 481"/>
                  <a:gd name="T41" fmla="*/ 266 h 266"/>
                  <a:gd name="T42" fmla="*/ 457 w 481"/>
                  <a:gd name="T43" fmla="*/ 266 h 266"/>
                  <a:gd name="T44" fmla="*/ 465 w 481"/>
                  <a:gd name="T45" fmla="*/ 264 h 266"/>
                  <a:gd name="T46" fmla="*/ 473 w 481"/>
                  <a:gd name="T47" fmla="*/ 258 h 266"/>
                  <a:gd name="T48" fmla="*/ 473 w 481"/>
                  <a:gd name="T49" fmla="*/ 258 h 266"/>
                  <a:gd name="T50" fmla="*/ 479 w 481"/>
                  <a:gd name="T51" fmla="*/ 251 h 266"/>
                  <a:gd name="T52" fmla="*/ 481 w 481"/>
                  <a:gd name="T53" fmla="*/ 241 h 266"/>
                  <a:gd name="T54" fmla="*/ 479 w 481"/>
                  <a:gd name="T55" fmla="*/ 231 h 266"/>
                  <a:gd name="T56" fmla="*/ 473 w 481"/>
                  <a:gd name="T57" fmla="*/ 223 h 266"/>
                  <a:gd name="T58" fmla="*/ 257 w 481"/>
                  <a:gd name="T59" fmla="*/ 8 h 266"/>
                  <a:gd name="T60" fmla="*/ 257 w 481"/>
                  <a:gd name="T61" fmla="*/ 8 h 266"/>
                  <a:gd name="T62" fmla="*/ 249 w 481"/>
                  <a:gd name="T63" fmla="*/ 2 h 266"/>
                  <a:gd name="T64" fmla="*/ 239 w 481"/>
                  <a:gd name="T6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1" h="266">
                    <a:moveTo>
                      <a:pt x="239" y="0"/>
                    </a:moveTo>
                    <a:lnTo>
                      <a:pt x="239" y="0"/>
                    </a:lnTo>
                    <a:lnTo>
                      <a:pt x="232" y="2"/>
                    </a:lnTo>
                    <a:lnTo>
                      <a:pt x="222" y="8"/>
                    </a:lnTo>
                    <a:lnTo>
                      <a:pt x="6" y="223"/>
                    </a:lnTo>
                    <a:lnTo>
                      <a:pt x="6" y="223"/>
                    </a:lnTo>
                    <a:lnTo>
                      <a:pt x="2" y="231"/>
                    </a:lnTo>
                    <a:lnTo>
                      <a:pt x="0" y="241"/>
                    </a:lnTo>
                    <a:lnTo>
                      <a:pt x="2" y="251"/>
                    </a:lnTo>
                    <a:lnTo>
                      <a:pt x="6" y="258"/>
                    </a:lnTo>
                    <a:lnTo>
                      <a:pt x="6" y="258"/>
                    </a:lnTo>
                    <a:lnTo>
                      <a:pt x="16" y="264"/>
                    </a:lnTo>
                    <a:lnTo>
                      <a:pt x="24" y="266"/>
                    </a:lnTo>
                    <a:lnTo>
                      <a:pt x="24" y="266"/>
                    </a:lnTo>
                    <a:lnTo>
                      <a:pt x="34" y="264"/>
                    </a:lnTo>
                    <a:lnTo>
                      <a:pt x="41" y="258"/>
                    </a:lnTo>
                    <a:lnTo>
                      <a:pt x="239" y="60"/>
                    </a:lnTo>
                    <a:lnTo>
                      <a:pt x="439" y="258"/>
                    </a:lnTo>
                    <a:lnTo>
                      <a:pt x="439" y="258"/>
                    </a:lnTo>
                    <a:lnTo>
                      <a:pt x="447" y="264"/>
                    </a:lnTo>
                    <a:lnTo>
                      <a:pt x="457" y="266"/>
                    </a:lnTo>
                    <a:lnTo>
                      <a:pt x="457" y="266"/>
                    </a:lnTo>
                    <a:lnTo>
                      <a:pt x="465" y="264"/>
                    </a:lnTo>
                    <a:lnTo>
                      <a:pt x="473" y="258"/>
                    </a:lnTo>
                    <a:lnTo>
                      <a:pt x="473" y="258"/>
                    </a:lnTo>
                    <a:lnTo>
                      <a:pt x="479" y="251"/>
                    </a:lnTo>
                    <a:lnTo>
                      <a:pt x="481" y="241"/>
                    </a:lnTo>
                    <a:lnTo>
                      <a:pt x="479" y="231"/>
                    </a:lnTo>
                    <a:lnTo>
                      <a:pt x="473" y="223"/>
                    </a:lnTo>
                    <a:lnTo>
                      <a:pt x="257" y="8"/>
                    </a:lnTo>
                    <a:lnTo>
                      <a:pt x="257" y="8"/>
                    </a:lnTo>
                    <a:lnTo>
                      <a:pt x="249" y="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21"/>
              <p:cNvSpPr>
                <a:spLocks/>
              </p:cNvSpPr>
              <p:nvPr/>
            </p:nvSpPr>
            <p:spPr bwMode="auto">
              <a:xfrm>
                <a:off x="9215043" y="2714566"/>
                <a:ext cx="375311" cy="343231"/>
              </a:xfrm>
              <a:custGeom>
                <a:avLst/>
                <a:gdLst>
                  <a:gd name="T0" fmla="*/ 174 w 351"/>
                  <a:gd name="T1" fmla="*/ 0 h 321"/>
                  <a:gd name="T2" fmla="*/ 0 w 351"/>
                  <a:gd name="T3" fmla="*/ 174 h 321"/>
                  <a:gd name="T4" fmla="*/ 0 w 351"/>
                  <a:gd name="T5" fmla="*/ 296 h 321"/>
                  <a:gd name="T6" fmla="*/ 0 w 351"/>
                  <a:gd name="T7" fmla="*/ 296 h 321"/>
                  <a:gd name="T8" fmla="*/ 2 w 351"/>
                  <a:gd name="T9" fmla="*/ 306 h 321"/>
                  <a:gd name="T10" fmla="*/ 8 w 351"/>
                  <a:gd name="T11" fmla="*/ 313 h 321"/>
                  <a:gd name="T12" fmla="*/ 16 w 351"/>
                  <a:gd name="T13" fmla="*/ 319 h 321"/>
                  <a:gd name="T14" fmla="*/ 25 w 351"/>
                  <a:gd name="T15" fmla="*/ 321 h 321"/>
                  <a:gd name="T16" fmla="*/ 133 w 351"/>
                  <a:gd name="T17" fmla="*/ 321 h 321"/>
                  <a:gd name="T18" fmla="*/ 133 w 351"/>
                  <a:gd name="T19" fmla="*/ 198 h 321"/>
                  <a:gd name="T20" fmla="*/ 218 w 351"/>
                  <a:gd name="T21" fmla="*/ 198 h 321"/>
                  <a:gd name="T22" fmla="*/ 218 w 351"/>
                  <a:gd name="T23" fmla="*/ 321 h 321"/>
                  <a:gd name="T24" fmla="*/ 325 w 351"/>
                  <a:gd name="T25" fmla="*/ 321 h 321"/>
                  <a:gd name="T26" fmla="*/ 325 w 351"/>
                  <a:gd name="T27" fmla="*/ 321 h 321"/>
                  <a:gd name="T28" fmla="*/ 335 w 351"/>
                  <a:gd name="T29" fmla="*/ 319 h 321"/>
                  <a:gd name="T30" fmla="*/ 343 w 351"/>
                  <a:gd name="T31" fmla="*/ 313 h 321"/>
                  <a:gd name="T32" fmla="*/ 349 w 351"/>
                  <a:gd name="T33" fmla="*/ 306 h 321"/>
                  <a:gd name="T34" fmla="*/ 351 w 351"/>
                  <a:gd name="T35" fmla="*/ 296 h 321"/>
                  <a:gd name="T36" fmla="*/ 351 w 351"/>
                  <a:gd name="T37" fmla="*/ 174 h 321"/>
                  <a:gd name="T38" fmla="*/ 174 w 351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1" h="321">
                    <a:moveTo>
                      <a:pt x="174" y="0"/>
                    </a:moveTo>
                    <a:lnTo>
                      <a:pt x="0" y="174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06"/>
                    </a:lnTo>
                    <a:lnTo>
                      <a:pt x="8" y="313"/>
                    </a:lnTo>
                    <a:lnTo>
                      <a:pt x="16" y="319"/>
                    </a:lnTo>
                    <a:lnTo>
                      <a:pt x="25" y="321"/>
                    </a:lnTo>
                    <a:lnTo>
                      <a:pt x="133" y="321"/>
                    </a:lnTo>
                    <a:lnTo>
                      <a:pt x="133" y="198"/>
                    </a:lnTo>
                    <a:lnTo>
                      <a:pt x="218" y="198"/>
                    </a:lnTo>
                    <a:lnTo>
                      <a:pt x="218" y="321"/>
                    </a:lnTo>
                    <a:lnTo>
                      <a:pt x="325" y="321"/>
                    </a:lnTo>
                    <a:lnTo>
                      <a:pt x="325" y="321"/>
                    </a:lnTo>
                    <a:lnTo>
                      <a:pt x="335" y="319"/>
                    </a:lnTo>
                    <a:lnTo>
                      <a:pt x="343" y="313"/>
                    </a:lnTo>
                    <a:lnTo>
                      <a:pt x="349" y="306"/>
                    </a:lnTo>
                    <a:lnTo>
                      <a:pt x="351" y="296"/>
                    </a:lnTo>
                    <a:lnTo>
                      <a:pt x="351" y="174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TextBox 42"/>
            <p:cNvSpPr txBox="1">
              <a:spLocks/>
            </p:cNvSpPr>
            <p:nvPr/>
          </p:nvSpPr>
          <p:spPr bwMode="auto">
            <a:xfrm>
              <a:off x="7230080" y="1909797"/>
              <a:ext cx="1131016" cy="1067768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800" dirty="0"/>
                <a:t>通过</a:t>
              </a:r>
              <a:r>
                <a:rPr lang="en-US" altLang="zh-CN" sz="800" dirty="0"/>
                <a:t>script</a:t>
              </a:r>
              <a:r>
                <a:rPr lang="zh-CN" altLang="en-US" sz="800" dirty="0"/>
                <a:t>标签把打包的</a:t>
              </a:r>
              <a:r>
                <a:rPr lang="en-US" altLang="zh-CN" sz="800" dirty="0"/>
                <a:t>bundle</a:t>
              </a:r>
              <a:r>
                <a:rPr lang="zh-CN" altLang="en-US" sz="800" dirty="0"/>
                <a:t>注入到</a:t>
              </a:r>
              <a:r>
                <a:rPr lang="en-US" altLang="zh-CN" sz="800" dirty="0"/>
                <a:t>html</a:t>
              </a:r>
              <a:r>
                <a:rPr lang="zh-CN" altLang="en-US" sz="800" dirty="0"/>
                <a:t>中，通过</a:t>
              </a:r>
              <a:r>
                <a:rPr lang="en-US" altLang="zh-CN" sz="800" dirty="0"/>
                <a:t>manifest</a:t>
              </a:r>
              <a:r>
                <a:rPr lang="zh-CN" altLang="en-US" sz="800" dirty="0"/>
                <a:t>文件来管理</a:t>
              </a:r>
              <a:r>
                <a:rPr lang="en-US" altLang="zh-CN" sz="800" dirty="0"/>
                <a:t>bundle</a:t>
              </a:r>
              <a:r>
                <a:rPr lang="zh-CN" altLang="en-US" sz="800" dirty="0"/>
                <a:t>文件的运行和加载</a:t>
              </a:r>
              <a:endParaRPr lang="zh-CN" altLang="en-US" sz="90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028246" y="2102810"/>
            <a:ext cx="1697855" cy="1343285"/>
            <a:chOff x="3028246" y="2102810"/>
            <a:chExt cx="1697855" cy="1343285"/>
          </a:xfrm>
        </p:grpSpPr>
        <p:grpSp>
          <p:nvGrpSpPr>
            <p:cNvPr id="11" name="Group 36"/>
            <p:cNvGrpSpPr/>
            <p:nvPr/>
          </p:nvGrpSpPr>
          <p:grpSpPr>
            <a:xfrm>
              <a:off x="3028246" y="2667432"/>
              <a:ext cx="1682422" cy="778663"/>
              <a:chOff x="4037662" y="3556575"/>
              <a:chExt cx="2243230" cy="1038217"/>
            </a:xfrm>
          </p:grpSpPr>
          <p:sp>
            <p:nvSpPr>
              <p:cNvPr id="23" name="Rectangle 31"/>
              <p:cNvSpPr/>
              <p:nvPr/>
            </p:nvSpPr>
            <p:spPr>
              <a:xfrm>
                <a:off x="4037662" y="3708254"/>
                <a:ext cx="151679" cy="886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Rectangle 32"/>
              <p:cNvSpPr/>
              <p:nvPr/>
            </p:nvSpPr>
            <p:spPr>
              <a:xfrm rot="5400000">
                <a:off x="5083438" y="2510800"/>
                <a:ext cx="151679" cy="2243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22"/>
              <p:cNvSpPr>
                <a:spLocks/>
              </p:cNvSpPr>
              <p:nvPr/>
            </p:nvSpPr>
            <p:spPr bwMode="auto">
              <a:xfrm>
                <a:off x="4567518" y="3970085"/>
                <a:ext cx="39563" cy="113341"/>
              </a:xfrm>
              <a:custGeom>
                <a:avLst/>
                <a:gdLst>
                  <a:gd name="T0" fmla="*/ 19 w 37"/>
                  <a:gd name="T1" fmla="*/ 0 h 106"/>
                  <a:gd name="T2" fmla="*/ 19 w 37"/>
                  <a:gd name="T3" fmla="*/ 0 h 106"/>
                  <a:gd name="T4" fmla="*/ 11 w 37"/>
                  <a:gd name="T5" fmla="*/ 2 h 106"/>
                  <a:gd name="T6" fmla="*/ 6 w 37"/>
                  <a:gd name="T7" fmla="*/ 6 h 106"/>
                  <a:gd name="T8" fmla="*/ 2 w 37"/>
                  <a:gd name="T9" fmla="*/ 12 h 106"/>
                  <a:gd name="T10" fmla="*/ 0 w 37"/>
                  <a:gd name="T11" fmla="*/ 20 h 106"/>
                  <a:gd name="T12" fmla="*/ 0 w 37"/>
                  <a:gd name="T13" fmla="*/ 86 h 106"/>
                  <a:gd name="T14" fmla="*/ 0 w 37"/>
                  <a:gd name="T15" fmla="*/ 86 h 106"/>
                  <a:gd name="T16" fmla="*/ 2 w 37"/>
                  <a:gd name="T17" fmla="*/ 94 h 106"/>
                  <a:gd name="T18" fmla="*/ 6 w 37"/>
                  <a:gd name="T19" fmla="*/ 100 h 106"/>
                  <a:gd name="T20" fmla="*/ 11 w 37"/>
                  <a:gd name="T21" fmla="*/ 104 h 106"/>
                  <a:gd name="T22" fmla="*/ 19 w 37"/>
                  <a:gd name="T23" fmla="*/ 106 h 106"/>
                  <a:gd name="T24" fmla="*/ 19 w 37"/>
                  <a:gd name="T25" fmla="*/ 106 h 106"/>
                  <a:gd name="T26" fmla="*/ 25 w 37"/>
                  <a:gd name="T27" fmla="*/ 104 h 106"/>
                  <a:gd name="T28" fmla="*/ 31 w 37"/>
                  <a:gd name="T29" fmla="*/ 100 h 106"/>
                  <a:gd name="T30" fmla="*/ 35 w 37"/>
                  <a:gd name="T31" fmla="*/ 94 h 106"/>
                  <a:gd name="T32" fmla="*/ 37 w 37"/>
                  <a:gd name="T33" fmla="*/ 86 h 106"/>
                  <a:gd name="T34" fmla="*/ 37 w 37"/>
                  <a:gd name="T35" fmla="*/ 20 h 106"/>
                  <a:gd name="T36" fmla="*/ 37 w 37"/>
                  <a:gd name="T37" fmla="*/ 20 h 106"/>
                  <a:gd name="T38" fmla="*/ 35 w 37"/>
                  <a:gd name="T39" fmla="*/ 12 h 106"/>
                  <a:gd name="T40" fmla="*/ 31 w 37"/>
                  <a:gd name="T41" fmla="*/ 6 h 106"/>
                  <a:gd name="T42" fmla="*/ 25 w 37"/>
                  <a:gd name="T43" fmla="*/ 2 h 106"/>
                  <a:gd name="T44" fmla="*/ 19 w 37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06">
                    <a:moveTo>
                      <a:pt x="19" y="0"/>
                    </a:moveTo>
                    <a:lnTo>
                      <a:pt x="19" y="0"/>
                    </a:lnTo>
                    <a:lnTo>
                      <a:pt x="11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4"/>
                    </a:lnTo>
                    <a:lnTo>
                      <a:pt x="6" y="100"/>
                    </a:lnTo>
                    <a:lnTo>
                      <a:pt x="11" y="104"/>
                    </a:lnTo>
                    <a:lnTo>
                      <a:pt x="19" y="106"/>
                    </a:lnTo>
                    <a:lnTo>
                      <a:pt x="19" y="106"/>
                    </a:lnTo>
                    <a:lnTo>
                      <a:pt x="25" y="104"/>
                    </a:lnTo>
                    <a:lnTo>
                      <a:pt x="31" y="100"/>
                    </a:lnTo>
                    <a:lnTo>
                      <a:pt x="35" y="94"/>
                    </a:lnTo>
                    <a:lnTo>
                      <a:pt x="37" y="86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5" y="12"/>
                    </a:lnTo>
                    <a:lnTo>
                      <a:pt x="31" y="6"/>
                    </a:lnTo>
                    <a:lnTo>
                      <a:pt x="25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23"/>
              <p:cNvSpPr>
                <a:spLocks/>
              </p:cNvSpPr>
              <p:nvPr/>
            </p:nvSpPr>
            <p:spPr bwMode="auto">
              <a:xfrm>
                <a:off x="4770677" y="3970085"/>
                <a:ext cx="39563" cy="113341"/>
              </a:xfrm>
              <a:custGeom>
                <a:avLst/>
                <a:gdLst>
                  <a:gd name="T0" fmla="*/ 19 w 37"/>
                  <a:gd name="T1" fmla="*/ 0 h 106"/>
                  <a:gd name="T2" fmla="*/ 19 w 37"/>
                  <a:gd name="T3" fmla="*/ 0 h 106"/>
                  <a:gd name="T4" fmla="*/ 12 w 37"/>
                  <a:gd name="T5" fmla="*/ 2 h 106"/>
                  <a:gd name="T6" fmla="*/ 6 w 37"/>
                  <a:gd name="T7" fmla="*/ 6 h 106"/>
                  <a:gd name="T8" fmla="*/ 2 w 37"/>
                  <a:gd name="T9" fmla="*/ 12 h 106"/>
                  <a:gd name="T10" fmla="*/ 0 w 37"/>
                  <a:gd name="T11" fmla="*/ 20 h 106"/>
                  <a:gd name="T12" fmla="*/ 0 w 37"/>
                  <a:gd name="T13" fmla="*/ 86 h 106"/>
                  <a:gd name="T14" fmla="*/ 0 w 37"/>
                  <a:gd name="T15" fmla="*/ 86 h 106"/>
                  <a:gd name="T16" fmla="*/ 2 w 37"/>
                  <a:gd name="T17" fmla="*/ 94 h 106"/>
                  <a:gd name="T18" fmla="*/ 6 w 37"/>
                  <a:gd name="T19" fmla="*/ 100 h 106"/>
                  <a:gd name="T20" fmla="*/ 12 w 37"/>
                  <a:gd name="T21" fmla="*/ 104 h 106"/>
                  <a:gd name="T22" fmla="*/ 19 w 37"/>
                  <a:gd name="T23" fmla="*/ 106 h 106"/>
                  <a:gd name="T24" fmla="*/ 19 w 37"/>
                  <a:gd name="T25" fmla="*/ 106 h 106"/>
                  <a:gd name="T26" fmla="*/ 25 w 37"/>
                  <a:gd name="T27" fmla="*/ 104 h 106"/>
                  <a:gd name="T28" fmla="*/ 31 w 37"/>
                  <a:gd name="T29" fmla="*/ 100 h 106"/>
                  <a:gd name="T30" fmla="*/ 35 w 37"/>
                  <a:gd name="T31" fmla="*/ 94 h 106"/>
                  <a:gd name="T32" fmla="*/ 37 w 37"/>
                  <a:gd name="T33" fmla="*/ 86 h 106"/>
                  <a:gd name="T34" fmla="*/ 37 w 37"/>
                  <a:gd name="T35" fmla="*/ 20 h 106"/>
                  <a:gd name="T36" fmla="*/ 37 w 37"/>
                  <a:gd name="T37" fmla="*/ 20 h 106"/>
                  <a:gd name="T38" fmla="*/ 35 w 37"/>
                  <a:gd name="T39" fmla="*/ 12 h 106"/>
                  <a:gd name="T40" fmla="*/ 31 w 37"/>
                  <a:gd name="T41" fmla="*/ 6 h 106"/>
                  <a:gd name="T42" fmla="*/ 25 w 37"/>
                  <a:gd name="T43" fmla="*/ 2 h 106"/>
                  <a:gd name="T44" fmla="*/ 19 w 37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06">
                    <a:moveTo>
                      <a:pt x="19" y="0"/>
                    </a:moveTo>
                    <a:lnTo>
                      <a:pt x="19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4"/>
                    </a:lnTo>
                    <a:lnTo>
                      <a:pt x="6" y="100"/>
                    </a:lnTo>
                    <a:lnTo>
                      <a:pt x="12" y="104"/>
                    </a:lnTo>
                    <a:lnTo>
                      <a:pt x="19" y="106"/>
                    </a:lnTo>
                    <a:lnTo>
                      <a:pt x="19" y="106"/>
                    </a:lnTo>
                    <a:lnTo>
                      <a:pt x="25" y="104"/>
                    </a:lnTo>
                    <a:lnTo>
                      <a:pt x="31" y="100"/>
                    </a:lnTo>
                    <a:lnTo>
                      <a:pt x="35" y="94"/>
                    </a:lnTo>
                    <a:lnTo>
                      <a:pt x="37" y="86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5" y="12"/>
                    </a:lnTo>
                    <a:lnTo>
                      <a:pt x="31" y="6"/>
                    </a:lnTo>
                    <a:lnTo>
                      <a:pt x="25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24"/>
              <p:cNvSpPr>
                <a:spLocks/>
              </p:cNvSpPr>
              <p:nvPr/>
            </p:nvSpPr>
            <p:spPr bwMode="auto">
              <a:xfrm>
                <a:off x="4464869" y="4026755"/>
                <a:ext cx="448020" cy="419149"/>
              </a:xfrm>
              <a:custGeom>
                <a:avLst/>
                <a:gdLst>
                  <a:gd name="T0" fmla="*/ 66 w 419"/>
                  <a:gd name="T1" fmla="*/ 355 h 392"/>
                  <a:gd name="T2" fmla="*/ 47 w 419"/>
                  <a:gd name="T3" fmla="*/ 345 h 392"/>
                  <a:gd name="T4" fmla="*/ 39 w 419"/>
                  <a:gd name="T5" fmla="*/ 325 h 392"/>
                  <a:gd name="T6" fmla="*/ 382 w 419"/>
                  <a:gd name="T7" fmla="*/ 102 h 392"/>
                  <a:gd name="T8" fmla="*/ 382 w 419"/>
                  <a:gd name="T9" fmla="*/ 325 h 392"/>
                  <a:gd name="T10" fmla="*/ 378 w 419"/>
                  <a:gd name="T11" fmla="*/ 337 h 392"/>
                  <a:gd name="T12" fmla="*/ 364 w 419"/>
                  <a:gd name="T13" fmla="*/ 351 h 392"/>
                  <a:gd name="T14" fmla="*/ 66 w 419"/>
                  <a:gd name="T15" fmla="*/ 355 h 392"/>
                  <a:gd name="T16" fmla="*/ 347 w 419"/>
                  <a:gd name="T17" fmla="*/ 0 h 392"/>
                  <a:gd name="T18" fmla="*/ 347 w 419"/>
                  <a:gd name="T19" fmla="*/ 33 h 392"/>
                  <a:gd name="T20" fmla="*/ 343 w 419"/>
                  <a:gd name="T21" fmla="*/ 49 h 392"/>
                  <a:gd name="T22" fmla="*/ 335 w 419"/>
                  <a:gd name="T23" fmla="*/ 63 h 392"/>
                  <a:gd name="T24" fmla="*/ 321 w 419"/>
                  <a:gd name="T25" fmla="*/ 71 h 392"/>
                  <a:gd name="T26" fmla="*/ 305 w 419"/>
                  <a:gd name="T27" fmla="*/ 74 h 392"/>
                  <a:gd name="T28" fmla="*/ 296 w 419"/>
                  <a:gd name="T29" fmla="*/ 74 h 392"/>
                  <a:gd name="T30" fmla="*/ 282 w 419"/>
                  <a:gd name="T31" fmla="*/ 67 h 392"/>
                  <a:gd name="T32" fmla="*/ 270 w 419"/>
                  <a:gd name="T33" fmla="*/ 57 h 392"/>
                  <a:gd name="T34" fmla="*/ 264 w 419"/>
                  <a:gd name="T35" fmla="*/ 41 h 392"/>
                  <a:gd name="T36" fmla="*/ 262 w 419"/>
                  <a:gd name="T37" fmla="*/ 0 h 392"/>
                  <a:gd name="T38" fmla="*/ 156 w 419"/>
                  <a:gd name="T39" fmla="*/ 33 h 392"/>
                  <a:gd name="T40" fmla="*/ 154 w 419"/>
                  <a:gd name="T41" fmla="*/ 41 h 392"/>
                  <a:gd name="T42" fmla="*/ 149 w 419"/>
                  <a:gd name="T43" fmla="*/ 57 h 392"/>
                  <a:gd name="T44" fmla="*/ 137 w 419"/>
                  <a:gd name="T45" fmla="*/ 67 h 392"/>
                  <a:gd name="T46" fmla="*/ 123 w 419"/>
                  <a:gd name="T47" fmla="*/ 74 h 392"/>
                  <a:gd name="T48" fmla="*/ 115 w 419"/>
                  <a:gd name="T49" fmla="*/ 74 h 392"/>
                  <a:gd name="T50" fmla="*/ 98 w 419"/>
                  <a:gd name="T51" fmla="*/ 71 h 392"/>
                  <a:gd name="T52" fmla="*/ 86 w 419"/>
                  <a:gd name="T53" fmla="*/ 63 h 392"/>
                  <a:gd name="T54" fmla="*/ 76 w 419"/>
                  <a:gd name="T55" fmla="*/ 49 h 392"/>
                  <a:gd name="T56" fmla="*/ 72 w 419"/>
                  <a:gd name="T57" fmla="*/ 33 h 392"/>
                  <a:gd name="T58" fmla="*/ 70 w 419"/>
                  <a:gd name="T59" fmla="*/ 0 h 392"/>
                  <a:gd name="T60" fmla="*/ 56 w 419"/>
                  <a:gd name="T61" fmla="*/ 2 h 392"/>
                  <a:gd name="T62" fmla="*/ 31 w 419"/>
                  <a:gd name="T63" fmla="*/ 12 h 392"/>
                  <a:gd name="T64" fmla="*/ 13 w 419"/>
                  <a:gd name="T65" fmla="*/ 31 h 392"/>
                  <a:gd name="T66" fmla="*/ 2 w 419"/>
                  <a:gd name="T67" fmla="*/ 57 h 392"/>
                  <a:gd name="T68" fmla="*/ 0 w 419"/>
                  <a:gd name="T69" fmla="*/ 323 h 392"/>
                  <a:gd name="T70" fmla="*/ 2 w 419"/>
                  <a:gd name="T71" fmla="*/ 337 h 392"/>
                  <a:gd name="T72" fmla="*/ 13 w 419"/>
                  <a:gd name="T73" fmla="*/ 361 h 392"/>
                  <a:gd name="T74" fmla="*/ 31 w 419"/>
                  <a:gd name="T75" fmla="*/ 380 h 392"/>
                  <a:gd name="T76" fmla="*/ 56 w 419"/>
                  <a:gd name="T77" fmla="*/ 390 h 392"/>
                  <a:gd name="T78" fmla="*/ 349 w 419"/>
                  <a:gd name="T79" fmla="*/ 392 h 392"/>
                  <a:gd name="T80" fmla="*/ 362 w 419"/>
                  <a:gd name="T81" fmla="*/ 390 h 392"/>
                  <a:gd name="T82" fmla="*/ 388 w 419"/>
                  <a:gd name="T83" fmla="*/ 380 h 392"/>
                  <a:gd name="T84" fmla="*/ 407 w 419"/>
                  <a:gd name="T85" fmla="*/ 361 h 392"/>
                  <a:gd name="T86" fmla="*/ 417 w 419"/>
                  <a:gd name="T87" fmla="*/ 337 h 392"/>
                  <a:gd name="T88" fmla="*/ 419 w 419"/>
                  <a:gd name="T89" fmla="*/ 71 h 392"/>
                  <a:gd name="T90" fmla="*/ 417 w 419"/>
                  <a:gd name="T91" fmla="*/ 57 h 392"/>
                  <a:gd name="T92" fmla="*/ 407 w 419"/>
                  <a:gd name="T93" fmla="*/ 31 h 392"/>
                  <a:gd name="T94" fmla="*/ 388 w 419"/>
                  <a:gd name="T95" fmla="*/ 12 h 392"/>
                  <a:gd name="T96" fmla="*/ 362 w 419"/>
                  <a:gd name="T97" fmla="*/ 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19" h="392">
                    <a:moveTo>
                      <a:pt x="66" y="355"/>
                    </a:moveTo>
                    <a:lnTo>
                      <a:pt x="66" y="355"/>
                    </a:lnTo>
                    <a:lnTo>
                      <a:pt x="56" y="351"/>
                    </a:lnTo>
                    <a:lnTo>
                      <a:pt x="47" y="345"/>
                    </a:lnTo>
                    <a:lnTo>
                      <a:pt x="41" y="337"/>
                    </a:lnTo>
                    <a:lnTo>
                      <a:pt x="39" y="325"/>
                    </a:lnTo>
                    <a:lnTo>
                      <a:pt x="39" y="102"/>
                    </a:lnTo>
                    <a:lnTo>
                      <a:pt x="382" y="102"/>
                    </a:lnTo>
                    <a:lnTo>
                      <a:pt x="382" y="325"/>
                    </a:lnTo>
                    <a:lnTo>
                      <a:pt x="382" y="325"/>
                    </a:lnTo>
                    <a:lnTo>
                      <a:pt x="380" y="331"/>
                    </a:lnTo>
                    <a:lnTo>
                      <a:pt x="378" y="337"/>
                    </a:lnTo>
                    <a:lnTo>
                      <a:pt x="372" y="345"/>
                    </a:lnTo>
                    <a:lnTo>
                      <a:pt x="364" y="351"/>
                    </a:lnTo>
                    <a:lnTo>
                      <a:pt x="352" y="355"/>
                    </a:lnTo>
                    <a:lnTo>
                      <a:pt x="66" y="355"/>
                    </a:lnTo>
                    <a:close/>
                    <a:moveTo>
                      <a:pt x="349" y="0"/>
                    </a:moveTo>
                    <a:lnTo>
                      <a:pt x="347" y="0"/>
                    </a:lnTo>
                    <a:lnTo>
                      <a:pt x="347" y="33"/>
                    </a:lnTo>
                    <a:lnTo>
                      <a:pt x="347" y="33"/>
                    </a:lnTo>
                    <a:lnTo>
                      <a:pt x="345" y="41"/>
                    </a:lnTo>
                    <a:lnTo>
                      <a:pt x="343" y="49"/>
                    </a:lnTo>
                    <a:lnTo>
                      <a:pt x="339" y="57"/>
                    </a:lnTo>
                    <a:lnTo>
                      <a:pt x="335" y="63"/>
                    </a:lnTo>
                    <a:lnTo>
                      <a:pt x="327" y="67"/>
                    </a:lnTo>
                    <a:lnTo>
                      <a:pt x="321" y="71"/>
                    </a:lnTo>
                    <a:lnTo>
                      <a:pt x="313" y="74"/>
                    </a:lnTo>
                    <a:lnTo>
                      <a:pt x="305" y="74"/>
                    </a:lnTo>
                    <a:lnTo>
                      <a:pt x="305" y="74"/>
                    </a:lnTo>
                    <a:lnTo>
                      <a:pt x="296" y="74"/>
                    </a:lnTo>
                    <a:lnTo>
                      <a:pt x="288" y="71"/>
                    </a:lnTo>
                    <a:lnTo>
                      <a:pt x="282" y="67"/>
                    </a:lnTo>
                    <a:lnTo>
                      <a:pt x="276" y="63"/>
                    </a:lnTo>
                    <a:lnTo>
                      <a:pt x="270" y="57"/>
                    </a:lnTo>
                    <a:lnTo>
                      <a:pt x="266" y="49"/>
                    </a:lnTo>
                    <a:lnTo>
                      <a:pt x="264" y="41"/>
                    </a:lnTo>
                    <a:lnTo>
                      <a:pt x="262" y="33"/>
                    </a:lnTo>
                    <a:lnTo>
                      <a:pt x="262" y="0"/>
                    </a:lnTo>
                    <a:lnTo>
                      <a:pt x="156" y="0"/>
                    </a:lnTo>
                    <a:lnTo>
                      <a:pt x="156" y="33"/>
                    </a:lnTo>
                    <a:lnTo>
                      <a:pt x="156" y="33"/>
                    </a:lnTo>
                    <a:lnTo>
                      <a:pt x="154" y="41"/>
                    </a:lnTo>
                    <a:lnTo>
                      <a:pt x="153" y="49"/>
                    </a:lnTo>
                    <a:lnTo>
                      <a:pt x="149" y="57"/>
                    </a:lnTo>
                    <a:lnTo>
                      <a:pt x="145" y="63"/>
                    </a:lnTo>
                    <a:lnTo>
                      <a:pt x="137" y="67"/>
                    </a:lnTo>
                    <a:lnTo>
                      <a:pt x="131" y="71"/>
                    </a:lnTo>
                    <a:lnTo>
                      <a:pt x="123" y="74"/>
                    </a:lnTo>
                    <a:lnTo>
                      <a:pt x="115" y="74"/>
                    </a:lnTo>
                    <a:lnTo>
                      <a:pt x="115" y="74"/>
                    </a:lnTo>
                    <a:lnTo>
                      <a:pt x="105" y="74"/>
                    </a:lnTo>
                    <a:lnTo>
                      <a:pt x="98" y="71"/>
                    </a:lnTo>
                    <a:lnTo>
                      <a:pt x="92" y="67"/>
                    </a:lnTo>
                    <a:lnTo>
                      <a:pt x="86" y="63"/>
                    </a:lnTo>
                    <a:lnTo>
                      <a:pt x="80" y="57"/>
                    </a:lnTo>
                    <a:lnTo>
                      <a:pt x="76" y="49"/>
                    </a:lnTo>
                    <a:lnTo>
                      <a:pt x="74" y="41"/>
                    </a:lnTo>
                    <a:lnTo>
                      <a:pt x="72" y="33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2"/>
                    </a:lnTo>
                    <a:lnTo>
                      <a:pt x="43" y="6"/>
                    </a:lnTo>
                    <a:lnTo>
                      <a:pt x="31" y="12"/>
                    </a:lnTo>
                    <a:lnTo>
                      <a:pt x="21" y="21"/>
                    </a:lnTo>
                    <a:lnTo>
                      <a:pt x="13" y="31"/>
                    </a:lnTo>
                    <a:lnTo>
                      <a:pt x="5" y="43"/>
                    </a:lnTo>
                    <a:lnTo>
                      <a:pt x="2" y="57"/>
                    </a:lnTo>
                    <a:lnTo>
                      <a:pt x="0" y="71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2" y="337"/>
                    </a:lnTo>
                    <a:lnTo>
                      <a:pt x="5" y="349"/>
                    </a:lnTo>
                    <a:lnTo>
                      <a:pt x="13" y="361"/>
                    </a:lnTo>
                    <a:lnTo>
                      <a:pt x="21" y="372"/>
                    </a:lnTo>
                    <a:lnTo>
                      <a:pt x="31" y="380"/>
                    </a:lnTo>
                    <a:lnTo>
                      <a:pt x="43" y="386"/>
                    </a:lnTo>
                    <a:lnTo>
                      <a:pt x="56" y="390"/>
                    </a:lnTo>
                    <a:lnTo>
                      <a:pt x="70" y="392"/>
                    </a:lnTo>
                    <a:lnTo>
                      <a:pt x="349" y="392"/>
                    </a:lnTo>
                    <a:lnTo>
                      <a:pt x="349" y="392"/>
                    </a:lnTo>
                    <a:lnTo>
                      <a:pt x="362" y="390"/>
                    </a:lnTo>
                    <a:lnTo>
                      <a:pt x="376" y="386"/>
                    </a:lnTo>
                    <a:lnTo>
                      <a:pt x="388" y="380"/>
                    </a:lnTo>
                    <a:lnTo>
                      <a:pt x="398" y="372"/>
                    </a:lnTo>
                    <a:lnTo>
                      <a:pt x="407" y="361"/>
                    </a:lnTo>
                    <a:lnTo>
                      <a:pt x="413" y="349"/>
                    </a:lnTo>
                    <a:lnTo>
                      <a:pt x="417" y="337"/>
                    </a:lnTo>
                    <a:lnTo>
                      <a:pt x="419" y="323"/>
                    </a:lnTo>
                    <a:lnTo>
                      <a:pt x="419" y="71"/>
                    </a:lnTo>
                    <a:lnTo>
                      <a:pt x="419" y="71"/>
                    </a:lnTo>
                    <a:lnTo>
                      <a:pt x="417" y="57"/>
                    </a:lnTo>
                    <a:lnTo>
                      <a:pt x="413" y="43"/>
                    </a:lnTo>
                    <a:lnTo>
                      <a:pt x="407" y="31"/>
                    </a:lnTo>
                    <a:lnTo>
                      <a:pt x="398" y="21"/>
                    </a:lnTo>
                    <a:lnTo>
                      <a:pt x="388" y="12"/>
                    </a:lnTo>
                    <a:lnTo>
                      <a:pt x="376" y="6"/>
                    </a:lnTo>
                    <a:lnTo>
                      <a:pt x="362" y="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25"/>
              <p:cNvSpPr>
                <a:spLocks/>
              </p:cNvSpPr>
              <p:nvPr/>
            </p:nvSpPr>
            <p:spPr bwMode="auto">
              <a:xfrm>
                <a:off x="4573933" y="4188213"/>
                <a:ext cx="106926" cy="157180"/>
              </a:xfrm>
              <a:custGeom>
                <a:avLst/>
                <a:gdLst>
                  <a:gd name="T0" fmla="*/ 51 w 100"/>
                  <a:gd name="T1" fmla="*/ 0 h 147"/>
                  <a:gd name="T2" fmla="*/ 29 w 100"/>
                  <a:gd name="T3" fmla="*/ 2 h 147"/>
                  <a:gd name="T4" fmla="*/ 21 w 100"/>
                  <a:gd name="T5" fmla="*/ 6 h 147"/>
                  <a:gd name="T6" fmla="*/ 15 w 100"/>
                  <a:gd name="T7" fmla="*/ 12 h 147"/>
                  <a:gd name="T8" fmla="*/ 5 w 100"/>
                  <a:gd name="T9" fmla="*/ 23 h 147"/>
                  <a:gd name="T10" fmla="*/ 3 w 100"/>
                  <a:gd name="T11" fmla="*/ 31 h 147"/>
                  <a:gd name="T12" fmla="*/ 23 w 100"/>
                  <a:gd name="T13" fmla="*/ 41 h 147"/>
                  <a:gd name="T14" fmla="*/ 27 w 100"/>
                  <a:gd name="T15" fmla="*/ 31 h 147"/>
                  <a:gd name="T16" fmla="*/ 33 w 100"/>
                  <a:gd name="T17" fmla="*/ 23 h 147"/>
                  <a:gd name="T18" fmla="*/ 41 w 100"/>
                  <a:gd name="T19" fmla="*/ 19 h 147"/>
                  <a:gd name="T20" fmla="*/ 51 w 100"/>
                  <a:gd name="T21" fmla="*/ 18 h 147"/>
                  <a:gd name="T22" fmla="*/ 60 w 100"/>
                  <a:gd name="T23" fmla="*/ 19 h 147"/>
                  <a:gd name="T24" fmla="*/ 68 w 100"/>
                  <a:gd name="T25" fmla="*/ 23 h 147"/>
                  <a:gd name="T26" fmla="*/ 72 w 100"/>
                  <a:gd name="T27" fmla="*/ 29 h 147"/>
                  <a:gd name="T28" fmla="*/ 74 w 100"/>
                  <a:gd name="T29" fmla="*/ 39 h 147"/>
                  <a:gd name="T30" fmla="*/ 74 w 100"/>
                  <a:gd name="T31" fmla="*/ 45 h 147"/>
                  <a:gd name="T32" fmla="*/ 72 w 100"/>
                  <a:gd name="T33" fmla="*/ 51 h 147"/>
                  <a:gd name="T34" fmla="*/ 66 w 100"/>
                  <a:gd name="T35" fmla="*/ 61 h 147"/>
                  <a:gd name="T36" fmla="*/ 56 w 100"/>
                  <a:gd name="T37" fmla="*/ 70 h 147"/>
                  <a:gd name="T38" fmla="*/ 45 w 100"/>
                  <a:gd name="T39" fmla="*/ 82 h 147"/>
                  <a:gd name="T40" fmla="*/ 31 w 100"/>
                  <a:gd name="T41" fmla="*/ 92 h 147"/>
                  <a:gd name="T42" fmla="*/ 19 w 100"/>
                  <a:gd name="T43" fmla="*/ 104 h 147"/>
                  <a:gd name="T44" fmla="*/ 9 w 100"/>
                  <a:gd name="T45" fmla="*/ 117 h 147"/>
                  <a:gd name="T46" fmla="*/ 0 w 100"/>
                  <a:gd name="T47" fmla="*/ 147 h 147"/>
                  <a:gd name="T48" fmla="*/ 100 w 100"/>
                  <a:gd name="T49" fmla="*/ 129 h 147"/>
                  <a:gd name="T50" fmla="*/ 25 w 100"/>
                  <a:gd name="T51" fmla="*/ 129 h 147"/>
                  <a:gd name="T52" fmla="*/ 33 w 100"/>
                  <a:gd name="T53" fmla="*/ 119 h 147"/>
                  <a:gd name="T54" fmla="*/ 43 w 100"/>
                  <a:gd name="T55" fmla="*/ 108 h 147"/>
                  <a:gd name="T56" fmla="*/ 54 w 100"/>
                  <a:gd name="T57" fmla="*/ 98 h 147"/>
                  <a:gd name="T58" fmla="*/ 66 w 100"/>
                  <a:gd name="T59" fmla="*/ 88 h 147"/>
                  <a:gd name="T60" fmla="*/ 78 w 100"/>
                  <a:gd name="T61" fmla="*/ 78 h 147"/>
                  <a:gd name="T62" fmla="*/ 88 w 100"/>
                  <a:gd name="T63" fmla="*/ 67 h 147"/>
                  <a:gd name="T64" fmla="*/ 96 w 100"/>
                  <a:gd name="T65" fmla="*/ 55 h 147"/>
                  <a:gd name="T66" fmla="*/ 98 w 100"/>
                  <a:gd name="T67" fmla="*/ 39 h 147"/>
                  <a:gd name="T68" fmla="*/ 98 w 100"/>
                  <a:gd name="T69" fmla="*/ 31 h 147"/>
                  <a:gd name="T70" fmla="*/ 94 w 100"/>
                  <a:gd name="T71" fmla="*/ 21 h 147"/>
                  <a:gd name="T72" fmla="*/ 84 w 100"/>
                  <a:gd name="T73" fmla="*/ 10 h 147"/>
                  <a:gd name="T74" fmla="*/ 78 w 100"/>
                  <a:gd name="T75" fmla="*/ 6 h 147"/>
                  <a:gd name="T76" fmla="*/ 70 w 100"/>
                  <a:gd name="T77" fmla="*/ 2 h 147"/>
                  <a:gd name="T78" fmla="*/ 51 w 100"/>
                  <a:gd name="T7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0" h="147">
                    <a:moveTo>
                      <a:pt x="51" y="0"/>
                    </a:moveTo>
                    <a:lnTo>
                      <a:pt x="51" y="0"/>
                    </a:lnTo>
                    <a:lnTo>
                      <a:pt x="39" y="0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21" y="6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9" y="18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3" y="31"/>
                    </a:lnTo>
                    <a:lnTo>
                      <a:pt x="1" y="39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41" y="19"/>
                    </a:lnTo>
                    <a:lnTo>
                      <a:pt x="41" y="19"/>
                    </a:lnTo>
                    <a:lnTo>
                      <a:pt x="51" y="18"/>
                    </a:lnTo>
                    <a:lnTo>
                      <a:pt x="51" y="18"/>
                    </a:lnTo>
                    <a:lnTo>
                      <a:pt x="60" y="19"/>
                    </a:lnTo>
                    <a:lnTo>
                      <a:pt x="60" y="19"/>
                    </a:lnTo>
                    <a:lnTo>
                      <a:pt x="68" y="23"/>
                    </a:lnTo>
                    <a:lnTo>
                      <a:pt x="68" y="23"/>
                    </a:lnTo>
                    <a:lnTo>
                      <a:pt x="72" y="29"/>
                    </a:lnTo>
                    <a:lnTo>
                      <a:pt x="72" y="29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74" y="45"/>
                    </a:lnTo>
                    <a:lnTo>
                      <a:pt x="72" y="51"/>
                    </a:lnTo>
                    <a:lnTo>
                      <a:pt x="72" y="51"/>
                    </a:lnTo>
                    <a:lnTo>
                      <a:pt x="66" y="61"/>
                    </a:lnTo>
                    <a:lnTo>
                      <a:pt x="66" y="61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45" y="82"/>
                    </a:lnTo>
                    <a:lnTo>
                      <a:pt x="45" y="82"/>
                    </a:lnTo>
                    <a:lnTo>
                      <a:pt x="31" y="92"/>
                    </a:lnTo>
                    <a:lnTo>
                      <a:pt x="31" y="92"/>
                    </a:lnTo>
                    <a:lnTo>
                      <a:pt x="19" y="104"/>
                    </a:lnTo>
                    <a:lnTo>
                      <a:pt x="19" y="104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0" y="133"/>
                    </a:lnTo>
                    <a:lnTo>
                      <a:pt x="0" y="147"/>
                    </a:lnTo>
                    <a:lnTo>
                      <a:pt x="100" y="147"/>
                    </a:lnTo>
                    <a:lnTo>
                      <a:pt x="100" y="129"/>
                    </a:lnTo>
                    <a:lnTo>
                      <a:pt x="25" y="129"/>
                    </a:lnTo>
                    <a:lnTo>
                      <a:pt x="25" y="129"/>
                    </a:lnTo>
                    <a:lnTo>
                      <a:pt x="33" y="119"/>
                    </a:lnTo>
                    <a:lnTo>
                      <a:pt x="33" y="119"/>
                    </a:lnTo>
                    <a:lnTo>
                      <a:pt x="43" y="108"/>
                    </a:lnTo>
                    <a:lnTo>
                      <a:pt x="43" y="108"/>
                    </a:lnTo>
                    <a:lnTo>
                      <a:pt x="54" y="98"/>
                    </a:lnTo>
                    <a:lnTo>
                      <a:pt x="54" y="98"/>
                    </a:lnTo>
                    <a:lnTo>
                      <a:pt x="66" y="88"/>
                    </a:lnTo>
                    <a:lnTo>
                      <a:pt x="66" y="8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88" y="67"/>
                    </a:lnTo>
                    <a:lnTo>
                      <a:pt x="88" y="67"/>
                    </a:lnTo>
                    <a:lnTo>
                      <a:pt x="96" y="55"/>
                    </a:lnTo>
                    <a:lnTo>
                      <a:pt x="96" y="55"/>
                    </a:lnTo>
                    <a:lnTo>
                      <a:pt x="98" y="47"/>
                    </a:lnTo>
                    <a:lnTo>
                      <a:pt x="98" y="39"/>
                    </a:lnTo>
                    <a:lnTo>
                      <a:pt x="98" y="39"/>
                    </a:lnTo>
                    <a:lnTo>
                      <a:pt x="98" y="31"/>
                    </a:lnTo>
                    <a:lnTo>
                      <a:pt x="94" y="21"/>
                    </a:lnTo>
                    <a:lnTo>
                      <a:pt x="94" y="21"/>
                    </a:lnTo>
                    <a:lnTo>
                      <a:pt x="90" y="16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78" y="6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26"/>
              <p:cNvSpPr>
                <a:spLocks/>
              </p:cNvSpPr>
              <p:nvPr/>
            </p:nvSpPr>
            <p:spPr bwMode="auto">
              <a:xfrm>
                <a:off x="4688344" y="4190352"/>
                <a:ext cx="115480" cy="155042"/>
              </a:xfrm>
              <a:custGeom>
                <a:avLst/>
                <a:gdLst>
                  <a:gd name="T0" fmla="*/ 18 w 108"/>
                  <a:gd name="T1" fmla="*/ 96 h 145"/>
                  <a:gd name="T2" fmla="*/ 67 w 108"/>
                  <a:gd name="T3" fmla="*/ 23 h 145"/>
                  <a:gd name="T4" fmla="*/ 67 w 108"/>
                  <a:gd name="T5" fmla="*/ 96 h 145"/>
                  <a:gd name="T6" fmla="*/ 18 w 108"/>
                  <a:gd name="T7" fmla="*/ 96 h 145"/>
                  <a:gd name="T8" fmla="*/ 89 w 108"/>
                  <a:gd name="T9" fmla="*/ 0 h 145"/>
                  <a:gd name="T10" fmla="*/ 65 w 108"/>
                  <a:gd name="T11" fmla="*/ 0 h 145"/>
                  <a:gd name="T12" fmla="*/ 0 w 108"/>
                  <a:gd name="T13" fmla="*/ 96 h 145"/>
                  <a:gd name="T14" fmla="*/ 0 w 108"/>
                  <a:gd name="T15" fmla="*/ 114 h 145"/>
                  <a:gd name="T16" fmla="*/ 67 w 108"/>
                  <a:gd name="T17" fmla="*/ 114 h 145"/>
                  <a:gd name="T18" fmla="*/ 67 w 108"/>
                  <a:gd name="T19" fmla="*/ 145 h 145"/>
                  <a:gd name="T20" fmla="*/ 89 w 108"/>
                  <a:gd name="T21" fmla="*/ 145 h 145"/>
                  <a:gd name="T22" fmla="*/ 89 w 108"/>
                  <a:gd name="T23" fmla="*/ 114 h 145"/>
                  <a:gd name="T24" fmla="*/ 108 w 108"/>
                  <a:gd name="T25" fmla="*/ 114 h 145"/>
                  <a:gd name="T26" fmla="*/ 108 w 108"/>
                  <a:gd name="T27" fmla="*/ 96 h 145"/>
                  <a:gd name="T28" fmla="*/ 89 w 108"/>
                  <a:gd name="T29" fmla="*/ 96 h 145"/>
                  <a:gd name="T30" fmla="*/ 89 w 108"/>
                  <a:gd name="T31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145">
                    <a:moveTo>
                      <a:pt x="18" y="96"/>
                    </a:moveTo>
                    <a:lnTo>
                      <a:pt x="67" y="23"/>
                    </a:lnTo>
                    <a:lnTo>
                      <a:pt x="67" y="96"/>
                    </a:lnTo>
                    <a:lnTo>
                      <a:pt x="18" y="96"/>
                    </a:lnTo>
                    <a:close/>
                    <a:moveTo>
                      <a:pt x="89" y="0"/>
                    </a:moveTo>
                    <a:lnTo>
                      <a:pt x="65" y="0"/>
                    </a:lnTo>
                    <a:lnTo>
                      <a:pt x="0" y="96"/>
                    </a:lnTo>
                    <a:lnTo>
                      <a:pt x="0" y="114"/>
                    </a:lnTo>
                    <a:lnTo>
                      <a:pt x="67" y="114"/>
                    </a:lnTo>
                    <a:lnTo>
                      <a:pt x="67" y="145"/>
                    </a:lnTo>
                    <a:lnTo>
                      <a:pt x="89" y="145"/>
                    </a:lnTo>
                    <a:lnTo>
                      <a:pt x="89" y="114"/>
                    </a:lnTo>
                    <a:lnTo>
                      <a:pt x="108" y="114"/>
                    </a:lnTo>
                    <a:lnTo>
                      <a:pt x="108" y="96"/>
                    </a:lnTo>
                    <a:lnTo>
                      <a:pt x="89" y="96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TextBox 40"/>
            <p:cNvSpPr txBox="1">
              <a:spLocks/>
            </p:cNvSpPr>
            <p:nvPr/>
          </p:nvSpPr>
          <p:spPr bwMode="auto">
            <a:xfrm>
              <a:off x="3690280" y="2910981"/>
              <a:ext cx="1035821" cy="467436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/>
            </a:bodyPr>
            <a:lstStyle/>
            <a:p>
              <a:r>
                <a:rPr lang="zh-CN" altLang="en-US" sz="800" dirty="0"/>
                <a:t>把所有文件都转化成模块函数。</a:t>
              </a:r>
            </a:p>
          </p:txBody>
        </p:sp>
        <p:sp>
          <p:nvSpPr>
            <p:cNvPr id="17" name="TextBox 43"/>
            <p:cNvSpPr txBox="1">
              <a:spLocks/>
            </p:cNvSpPr>
            <p:nvPr/>
          </p:nvSpPr>
          <p:spPr bwMode="auto">
            <a:xfrm>
              <a:off x="3732524" y="2102810"/>
              <a:ext cx="828816" cy="20938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r" latinLnBrk="0"/>
              <a:r>
                <a:rPr lang="zh-CN" altLang="en-US" sz="1200" dirty="0" smtClean="0">
                  <a:solidFill>
                    <a:schemeClr val="accent3"/>
                  </a:solidFill>
                  <a:effectLst/>
                  <a:ea typeface="微软雅黑" panose="020B0503020204020204" pitchFamily="34" charset="-122"/>
                </a:rPr>
                <a:t>打包文件</a:t>
              </a:r>
              <a:endParaRPr lang="zh-CN" altLang="en-US" sz="1200" dirty="0">
                <a:solidFill>
                  <a:schemeClr val="accent3"/>
                </a:solidFill>
                <a:effectLst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805862" y="1589765"/>
            <a:ext cx="1705923" cy="1341403"/>
            <a:chOff x="4805862" y="1589765"/>
            <a:chExt cx="1705923" cy="1341403"/>
          </a:xfrm>
        </p:grpSpPr>
        <p:grpSp>
          <p:nvGrpSpPr>
            <p:cNvPr id="9" name="Group 37"/>
            <p:cNvGrpSpPr/>
            <p:nvPr/>
          </p:nvGrpSpPr>
          <p:grpSpPr>
            <a:xfrm>
              <a:off x="4805862" y="2152505"/>
              <a:ext cx="1682422" cy="778663"/>
              <a:chOff x="6407816" y="2870006"/>
              <a:chExt cx="2243230" cy="1038217"/>
            </a:xfrm>
          </p:grpSpPr>
          <p:sp>
            <p:nvSpPr>
              <p:cNvPr id="32" name="Rectangle 29"/>
              <p:cNvSpPr/>
              <p:nvPr/>
            </p:nvSpPr>
            <p:spPr>
              <a:xfrm>
                <a:off x="6407816" y="3021685"/>
                <a:ext cx="151679" cy="88653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Rectangle 30"/>
              <p:cNvSpPr/>
              <p:nvPr/>
            </p:nvSpPr>
            <p:spPr>
              <a:xfrm rot="5400000">
                <a:off x="7453592" y="1824231"/>
                <a:ext cx="151679" cy="224322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6"/>
              <p:cNvSpPr>
                <a:spLocks/>
              </p:cNvSpPr>
              <p:nvPr/>
            </p:nvSpPr>
            <p:spPr bwMode="auto">
              <a:xfrm>
                <a:off x="6861688" y="3316263"/>
                <a:ext cx="463009" cy="410325"/>
              </a:xfrm>
              <a:custGeom>
                <a:avLst/>
                <a:gdLst>
                  <a:gd name="T0" fmla="*/ 102 w 457"/>
                  <a:gd name="T1" fmla="*/ 205 h 405"/>
                  <a:gd name="T2" fmla="*/ 85 w 457"/>
                  <a:gd name="T3" fmla="*/ 196 h 405"/>
                  <a:gd name="T4" fmla="*/ 77 w 457"/>
                  <a:gd name="T5" fmla="*/ 180 h 405"/>
                  <a:gd name="T6" fmla="*/ 77 w 457"/>
                  <a:gd name="T7" fmla="*/ 166 h 405"/>
                  <a:gd name="T8" fmla="*/ 85 w 457"/>
                  <a:gd name="T9" fmla="*/ 149 h 405"/>
                  <a:gd name="T10" fmla="*/ 102 w 457"/>
                  <a:gd name="T11" fmla="*/ 139 h 405"/>
                  <a:gd name="T12" fmla="*/ 116 w 457"/>
                  <a:gd name="T13" fmla="*/ 139 h 405"/>
                  <a:gd name="T14" fmla="*/ 134 w 457"/>
                  <a:gd name="T15" fmla="*/ 149 h 405"/>
                  <a:gd name="T16" fmla="*/ 141 w 457"/>
                  <a:gd name="T17" fmla="*/ 166 h 405"/>
                  <a:gd name="T18" fmla="*/ 141 w 457"/>
                  <a:gd name="T19" fmla="*/ 180 h 405"/>
                  <a:gd name="T20" fmla="*/ 134 w 457"/>
                  <a:gd name="T21" fmla="*/ 196 h 405"/>
                  <a:gd name="T22" fmla="*/ 116 w 457"/>
                  <a:gd name="T23" fmla="*/ 205 h 405"/>
                  <a:gd name="T24" fmla="*/ 228 w 457"/>
                  <a:gd name="T25" fmla="*/ 205 h 405"/>
                  <a:gd name="T26" fmla="*/ 210 w 457"/>
                  <a:gd name="T27" fmla="*/ 200 h 405"/>
                  <a:gd name="T28" fmla="*/ 198 w 457"/>
                  <a:gd name="T29" fmla="*/ 186 h 405"/>
                  <a:gd name="T30" fmla="*/ 194 w 457"/>
                  <a:gd name="T31" fmla="*/ 172 h 405"/>
                  <a:gd name="T32" fmla="*/ 200 w 457"/>
                  <a:gd name="T33" fmla="*/ 153 h 405"/>
                  <a:gd name="T34" fmla="*/ 216 w 457"/>
                  <a:gd name="T35" fmla="*/ 141 h 405"/>
                  <a:gd name="T36" fmla="*/ 228 w 457"/>
                  <a:gd name="T37" fmla="*/ 139 h 405"/>
                  <a:gd name="T38" fmla="*/ 247 w 457"/>
                  <a:gd name="T39" fmla="*/ 145 h 405"/>
                  <a:gd name="T40" fmla="*/ 259 w 457"/>
                  <a:gd name="T41" fmla="*/ 158 h 405"/>
                  <a:gd name="T42" fmla="*/ 263 w 457"/>
                  <a:gd name="T43" fmla="*/ 172 h 405"/>
                  <a:gd name="T44" fmla="*/ 257 w 457"/>
                  <a:gd name="T45" fmla="*/ 192 h 405"/>
                  <a:gd name="T46" fmla="*/ 241 w 457"/>
                  <a:gd name="T47" fmla="*/ 203 h 405"/>
                  <a:gd name="T48" fmla="*/ 349 w 457"/>
                  <a:gd name="T49" fmla="*/ 205 h 405"/>
                  <a:gd name="T50" fmla="*/ 335 w 457"/>
                  <a:gd name="T51" fmla="*/ 203 h 405"/>
                  <a:gd name="T52" fmla="*/ 320 w 457"/>
                  <a:gd name="T53" fmla="*/ 192 h 405"/>
                  <a:gd name="T54" fmla="*/ 314 w 457"/>
                  <a:gd name="T55" fmla="*/ 172 h 405"/>
                  <a:gd name="T56" fmla="*/ 318 w 457"/>
                  <a:gd name="T57" fmla="*/ 158 h 405"/>
                  <a:gd name="T58" fmla="*/ 330 w 457"/>
                  <a:gd name="T59" fmla="*/ 145 h 405"/>
                  <a:gd name="T60" fmla="*/ 349 w 457"/>
                  <a:gd name="T61" fmla="*/ 139 h 405"/>
                  <a:gd name="T62" fmla="*/ 361 w 457"/>
                  <a:gd name="T63" fmla="*/ 141 h 405"/>
                  <a:gd name="T64" fmla="*/ 377 w 457"/>
                  <a:gd name="T65" fmla="*/ 153 h 405"/>
                  <a:gd name="T66" fmla="*/ 383 w 457"/>
                  <a:gd name="T67" fmla="*/ 172 h 405"/>
                  <a:gd name="T68" fmla="*/ 379 w 457"/>
                  <a:gd name="T69" fmla="*/ 186 h 405"/>
                  <a:gd name="T70" fmla="*/ 367 w 457"/>
                  <a:gd name="T71" fmla="*/ 200 h 405"/>
                  <a:gd name="T72" fmla="*/ 349 w 457"/>
                  <a:gd name="T73" fmla="*/ 205 h 405"/>
                  <a:gd name="T74" fmla="*/ 83 w 457"/>
                  <a:gd name="T75" fmla="*/ 0 h 405"/>
                  <a:gd name="T76" fmla="*/ 37 w 457"/>
                  <a:gd name="T77" fmla="*/ 13 h 405"/>
                  <a:gd name="T78" fmla="*/ 6 w 457"/>
                  <a:gd name="T79" fmla="*/ 51 h 405"/>
                  <a:gd name="T80" fmla="*/ 0 w 457"/>
                  <a:gd name="T81" fmla="*/ 396 h 405"/>
                  <a:gd name="T82" fmla="*/ 4 w 457"/>
                  <a:gd name="T83" fmla="*/ 403 h 405"/>
                  <a:gd name="T84" fmla="*/ 12 w 457"/>
                  <a:gd name="T85" fmla="*/ 403 h 405"/>
                  <a:gd name="T86" fmla="*/ 22 w 457"/>
                  <a:gd name="T87" fmla="*/ 394 h 405"/>
                  <a:gd name="T88" fmla="*/ 59 w 457"/>
                  <a:gd name="T89" fmla="*/ 360 h 405"/>
                  <a:gd name="T90" fmla="*/ 100 w 457"/>
                  <a:gd name="T91" fmla="*/ 345 h 405"/>
                  <a:gd name="T92" fmla="*/ 375 w 457"/>
                  <a:gd name="T93" fmla="*/ 345 h 405"/>
                  <a:gd name="T94" fmla="*/ 420 w 457"/>
                  <a:gd name="T95" fmla="*/ 331 h 405"/>
                  <a:gd name="T96" fmla="*/ 451 w 457"/>
                  <a:gd name="T97" fmla="*/ 296 h 405"/>
                  <a:gd name="T98" fmla="*/ 457 w 457"/>
                  <a:gd name="T99" fmla="*/ 82 h 405"/>
                  <a:gd name="T100" fmla="*/ 451 w 457"/>
                  <a:gd name="T101" fmla="*/ 51 h 405"/>
                  <a:gd name="T102" fmla="*/ 420 w 457"/>
                  <a:gd name="T103" fmla="*/ 13 h 405"/>
                  <a:gd name="T104" fmla="*/ 375 w 457"/>
                  <a:gd name="T105" fmla="*/ 0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7" h="405">
                    <a:moveTo>
                      <a:pt x="108" y="205"/>
                    </a:moveTo>
                    <a:lnTo>
                      <a:pt x="108" y="205"/>
                    </a:lnTo>
                    <a:lnTo>
                      <a:pt x="102" y="205"/>
                    </a:lnTo>
                    <a:lnTo>
                      <a:pt x="96" y="203"/>
                    </a:lnTo>
                    <a:lnTo>
                      <a:pt x="90" y="200"/>
                    </a:lnTo>
                    <a:lnTo>
                      <a:pt x="85" y="196"/>
                    </a:lnTo>
                    <a:lnTo>
                      <a:pt x="81" y="192"/>
                    </a:lnTo>
                    <a:lnTo>
                      <a:pt x="79" y="186"/>
                    </a:lnTo>
                    <a:lnTo>
                      <a:pt x="77" y="180"/>
                    </a:lnTo>
                    <a:lnTo>
                      <a:pt x="75" y="172"/>
                    </a:lnTo>
                    <a:lnTo>
                      <a:pt x="75" y="172"/>
                    </a:lnTo>
                    <a:lnTo>
                      <a:pt x="77" y="166"/>
                    </a:lnTo>
                    <a:lnTo>
                      <a:pt x="79" y="158"/>
                    </a:lnTo>
                    <a:lnTo>
                      <a:pt x="81" y="153"/>
                    </a:lnTo>
                    <a:lnTo>
                      <a:pt x="85" y="149"/>
                    </a:lnTo>
                    <a:lnTo>
                      <a:pt x="90" y="145"/>
                    </a:lnTo>
                    <a:lnTo>
                      <a:pt x="96" y="141"/>
                    </a:lnTo>
                    <a:lnTo>
                      <a:pt x="102" y="139"/>
                    </a:lnTo>
                    <a:lnTo>
                      <a:pt x="108" y="139"/>
                    </a:lnTo>
                    <a:lnTo>
                      <a:pt x="108" y="139"/>
                    </a:lnTo>
                    <a:lnTo>
                      <a:pt x="116" y="139"/>
                    </a:lnTo>
                    <a:lnTo>
                      <a:pt x="122" y="141"/>
                    </a:lnTo>
                    <a:lnTo>
                      <a:pt x="128" y="145"/>
                    </a:lnTo>
                    <a:lnTo>
                      <a:pt x="134" y="149"/>
                    </a:lnTo>
                    <a:lnTo>
                      <a:pt x="137" y="153"/>
                    </a:lnTo>
                    <a:lnTo>
                      <a:pt x="139" y="158"/>
                    </a:lnTo>
                    <a:lnTo>
                      <a:pt x="141" y="166"/>
                    </a:lnTo>
                    <a:lnTo>
                      <a:pt x="143" y="172"/>
                    </a:lnTo>
                    <a:lnTo>
                      <a:pt x="143" y="172"/>
                    </a:lnTo>
                    <a:lnTo>
                      <a:pt x="141" y="180"/>
                    </a:lnTo>
                    <a:lnTo>
                      <a:pt x="139" y="186"/>
                    </a:lnTo>
                    <a:lnTo>
                      <a:pt x="137" y="192"/>
                    </a:lnTo>
                    <a:lnTo>
                      <a:pt x="134" y="196"/>
                    </a:lnTo>
                    <a:lnTo>
                      <a:pt x="128" y="200"/>
                    </a:lnTo>
                    <a:lnTo>
                      <a:pt x="122" y="203"/>
                    </a:lnTo>
                    <a:lnTo>
                      <a:pt x="116" y="205"/>
                    </a:lnTo>
                    <a:lnTo>
                      <a:pt x="108" y="205"/>
                    </a:lnTo>
                    <a:close/>
                    <a:moveTo>
                      <a:pt x="228" y="205"/>
                    </a:moveTo>
                    <a:lnTo>
                      <a:pt x="228" y="205"/>
                    </a:lnTo>
                    <a:lnTo>
                      <a:pt x="222" y="205"/>
                    </a:lnTo>
                    <a:lnTo>
                      <a:pt x="216" y="203"/>
                    </a:lnTo>
                    <a:lnTo>
                      <a:pt x="210" y="200"/>
                    </a:lnTo>
                    <a:lnTo>
                      <a:pt x="204" y="196"/>
                    </a:lnTo>
                    <a:lnTo>
                      <a:pt x="200" y="192"/>
                    </a:lnTo>
                    <a:lnTo>
                      <a:pt x="198" y="186"/>
                    </a:lnTo>
                    <a:lnTo>
                      <a:pt x="196" y="180"/>
                    </a:lnTo>
                    <a:lnTo>
                      <a:pt x="194" y="172"/>
                    </a:lnTo>
                    <a:lnTo>
                      <a:pt x="194" y="172"/>
                    </a:lnTo>
                    <a:lnTo>
                      <a:pt x="196" y="166"/>
                    </a:lnTo>
                    <a:lnTo>
                      <a:pt x="198" y="158"/>
                    </a:lnTo>
                    <a:lnTo>
                      <a:pt x="200" y="153"/>
                    </a:lnTo>
                    <a:lnTo>
                      <a:pt x="204" y="149"/>
                    </a:lnTo>
                    <a:lnTo>
                      <a:pt x="210" y="145"/>
                    </a:lnTo>
                    <a:lnTo>
                      <a:pt x="216" y="141"/>
                    </a:lnTo>
                    <a:lnTo>
                      <a:pt x="222" y="139"/>
                    </a:lnTo>
                    <a:lnTo>
                      <a:pt x="228" y="139"/>
                    </a:lnTo>
                    <a:lnTo>
                      <a:pt x="228" y="139"/>
                    </a:lnTo>
                    <a:lnTo>
                      <a:pt x="235" y="139"/>
                    </a:lnTo>
                    <a:lnTo>
                      <a:pt x="241" y="141"/>
                    </a:lnTo>
                    <a:lnTo>
                      <a:pt x="247" y="145"/>
                    </a:lnTo>
                    <a:lnTo>
                      <a:pt x="253" y="149"/>
                    </a:lnTo>
                    <a:lnTo>
                      <a:pt x="257" y="153"/>
                    </a:lnTo>
                    <a:lnTo>
                      <a:pt x="259" y="158"/>
                    </a:lnTo>
                    <a:lnTo>
                      <a:pt x="261" y="166"/>
                    </a:lnTo>
                    <a:lnTo>
                      <a:pt x="263" y="172"/>
                    </a:lnTo>
                    <a:lnTo>
                      <a:pt x="263" y="172"/>
                    </a:lnTo>
                    <a:lnTo>
                      <a:pt x="261" y="180"/>
                    </a:lnTo>
                    <a:lnTo>
                      <a:pt x="259" y="186"/>
                    </a:lnTo>
                    <a:lnTo>
                      <a:pt x="257" y="192"/>
                    </a:lnTo>
                    <a:lnTo>
                      <a:pt x="253" y="196"/>
                    </a:lnTo>
                    <a:lnTo>
                      <a:pt x="247" y="200"/>
                    </a:lnTo>
                    <a:lnTo>
                      <a:pt x="241" y="203"/>
                    </a:lnTo>
                    <a:lnTo>
                      <a:pt x="235" y="205"/>
                    </a:lnTo>
                    <a:lnTo>
                      <a:pt x="228" y="205"/>
                    </a:lnTo>
                    <a:close/>
                    <a:moveTo>
                      <a:pt x="349" y="205"/>
                    </a:moveTo>
                    <a:lnTo>
                      <a:pt x="349" y="205"/>
                    </a:lnTo>
                    <a:lnTo>
                      <a:pt x="341" y="205"/>
                    </a:lnTo>
                    <a:lnTo>
                      <a:pt x="335" y="203"/>
                    </a:lnTo>
                    <a:lnTo>
                      <a:pt x="330" y="200"/>
                    </a:lnTo>
                    <a:lnTo>
                      <a:pt x="324" y="196"/>
                    </a:lnTo>
                    <a:lnTo>
                      <a:pt x="320" y="192"/>
                    </a:lnTo>
                    <a:lnTo>
                      <a:pt x="318" y="186"/>
                    </a:lnTo>
                    <a:lnTo>
                      <a:pt x="316" y="180"/>
                    </a:lnTo>
                    <a:lnTo>
                      <a:pt x="314" y="172"/>
                    </a:lnTo>
                    <a:lnTo>
                      <a:pt x="314" y="172"/>
                    </a:lnTo>
                    <a:lnTo>
                      <a:pt x="316" y="166"/>
                    </a:lnTo>
                    <a:lnTo>
                      <a:pt x="318" y="158"/>
                    </a:lnTo>
                    <a:lnTo>
                      <a:pt x="320" y="153"/>
                    </a:lnTo>
                    <a:lnTo>
                      <a:pt x="324" y="149"/>
                    </a:lnTo>
                    <a:lnTo>
                      <a:pt x="330" y="145"/>
                    </a:lnTo>
                    <a:lnTo>
                      <a:pt x="335" y="141"/>
                    </a:lnTo>
                    <a:lnTo>
                      <a:pt x="341" y="139"/>
                    </a:lnTo>
                    <a:lnTo>
                      <a:pt x="349" y="139"/>
                    </a:lnTo>
                    <a:lnTo>
                      <a:pt x="349" y="139"/>
                    </a:lnTo>
                    <a:lnTo>
                      <a:pt x="355" y="139"/>
                    </a:lnTo>
                    <a:lnTo>
                      <a:pt x="361" y="141"/>
                    </a:lnTo>
                    <a:lnTo>
                      <a:pt x="367" y="145"/>
                    </a:lnTo>
                    <a:lnTo>
                      <a:pt x="373" y="149"/>
                    </a:lnTo>
                    <a:lnTo>
                      <a:pt x="377" y="153"/>
                    </a:lnTo>
                    <a:lnTo>
                      <a:pt x="379" y="158"/>
                    </a:lnTo>
                    <a:lnTo>
                      <a:pt x="381" y="166"/>
                    </a:lnTo>
                    <a:lnTo>
                      <a:pt x="383" y="172"/>
                    </a:lnTo>
                    <a:lnTo>
                      <a:pt x="383" y="172"/>
                    </a:lnTo>
                    <a:lnTo>
                      <a:pt x="381" y="180"/>
                    </a:lnTo>
                    <a:lnTo>
                      <a:pt x="379" y="186"/>
                    </a:lnTo>
                    <a:lnTo>
                      <a:pt x="377" y="192"/>
                    </a:lnTo>
                    <a:lnTo>
                      <a:pt x="373" y="196"/>
                    </a:lnTo>
                    <a:lnTo>
                      <a:pt x="367" y="200"/>
                    </a:lnTo>
                    <a:lnTo>
                      <a:pt x="361" y="203"/>
                    </a:lnTo>
                    <a:lnTo>
                      <a:pt x="355" y="205"/>
                    </a:lnTo>
                    <a:lnTo>
                      <a:pt x="349" y="205"/>
                    </a:lnTo>
                    <a:close/>
                    <a:moveTo>
                      <a:pt x="375" y="0"/>
                    </a:moveTo>
                    <a:lnTo>
                      <a:pt x="83" y="0"/>
                    </a:lnTo>
                    <a:lnTo>
                      <a:pt x="83" y="0"/>
                    </a:lnTo>
                    <a:lnTo>
                      <a:pt x="65" y="2"/>
                    </a:lnTo>
                    <a:lnTo>
                      <a:pt x="51" y="5"/>
                    </a:lnTo>
                    <a:lnTo>
                      <a:pt x="37" y="13"/>
                    </a:lnTo>
                    <a:lnTo>
                      <a:pt x="24" y="23"/>
                    </a:lnTo>
                    <a:lnTo>
                      <a:pt x="14" y="37"/>
                    </a:lnTo>
                    <a:lnTo>
                      <a:pt x="6" y="51"/>
                    </a:lnTo>
                    <a:lnTo>
                      <a:pt x="2" y="64"/>
                    </a:lnTo>
                    <a:lnTo>
                      <a:pt x="0" y="82"/>
                    </a:lnTo>
                    <a:lnTo>
                      <a:pt x="0" y="396"/>
                    </a:lnTo>
                    <a:lnTo>
                      <a:pt x="0" y="396"/>
                    </a:lnTo>
                    <a:lnTo>
                      <a:pt x="2" y="401"/>
                    </a:lnTo>
                    <a:lnTo>
                      <a:pt x="4" y="403"/>
                    </a:lnTo>
                    <a:lnTo>
                      <a:pt x="8" y="405"/>
                    </a:lnTo>
                    <a:lnTo>
                      <a:pt x="8" y="405"/>
                    </a:lnTo>
                    <a:lnTo>
                      <a:pt x="12" y="403"/>
                    </a:lnTo>
                    <a:lnTo>
                      <a:pt x="16" y="401"/>
                    </a:lnTo>
                    <a:lnTo>
                      <a:pt x="22" y="394"/>
                    </a:lnTo>
                    <a:lnTo>
                      <a:pt x="22" y="394"/>
                    </a:lnTo>
                    <a:lnTo>
                      <a:pt x="39" y="376"/>
                    </a:lnTo>
                    <a:lnTo>
                      <a:pt x="49" y="368"/>
                    </a:lnTo>
                    <a:lnTo>
                      <a:pt x="59" y="360"/>
                    </a:lnTo>
                    <a:lnTo>
                      <a:pt x="73" y="354"/>
                    </a:lnTo>
                    <a:lnTo>
                      <a:pt x="86" y="349"/>
                    </a:lnTo>
                    <a:lnTo>
                      <a:pt x="100" y="345"/>
                    </a:lnTo>
                    <a:lnTo>
                      <a:pt x="118" y="345"/>
                    </a:lnTo>
                    <a:lnTo>
                      <a:pt x="375" y="345"/>
                    </a:lnTo>
                    <a:lnTo>
                      <a:pt x="375" y="345"/>
                    </a:lnTo>
                    <a:lnTo>
                      <a:pt x="392" y="343"/>
                    </a:lnTo>
                    <a:lnTo>
                      <a:pt x="406" y="339"/>
                    </a:lnTo>
                    <a:lnTo>
                      <a:pt x="420" y="331"/>
                    </a:lnTo>
                    <a:lnTo>
                      <a:pt x="433" y="321"/>
                    </a:lnTo>
                    <a:lnTo>
                      <a:pt x="443" y="309"/>
                    </a:lnTo>
                    <a:lnTo>
                      <a:pt x="451" y="296"/>
                    </a:lnTo>
                    <a:lnTo>
                      <a:pt x="455" y="280"/>
                    </a:lnTo>
                    <a:lnTo>
                      <a:pt x="457" y="262"/>
                    </a:lnTo>
                    <a:lnTo>
                      <a:pt x="457" y="82"/>
                    </a:lnTo>
                    <a:lnTo>
                      <a:pt x="457" y="82"/>
                    </a:lnTo>
                    <a:lnTo>
                      <a:pt x="455" y="64"/>
                    </a:lnTo>
                    <a:lnTo>
                      <a:pt x="451" y="51"/>
                    </a:lnTo>
                    <a:lnTo>
                      <a:pt x="443" y="37"/>
                    </a:lnTo>
                    <a:lnTo>
                      <a:pt x="433" y="23"/>
                    </a:lnTo>
                    <a:lnTo>
                      <a:pt x="420" y="13"/>
                    </a:lnTo>
                    <a:lnTo>
                      <a:pt x="406" y="5"/>
                    </a:lnTo>
                    <a:lnTo>
                      <a:pt x="392" y="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TextBox 41"/>
            <p:cNvSpPr txBox="1">
              <a:spLocks/>
            </p:cNvSpPr>
            <p:nvPr/>
          </p:nvSpPr>
          <p:spPr bwMode="auto">
            <a:xfrm>
              <a:off x="5475964" y="2375490"/>
              <a:ext cx="1035821" cy="467436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 lnSpcReduction="10000"/>
            </a:bodyPr>
            <a:lstStyle/>
            <a:p>
              <a:r>
                <a:rPr lang="zh-CN" altLang="en-US" sz="800" dirty="0"/>
                <a:t>根据依赖关系，按照配置文件把模块函数分组打包成若干</a:t>
              </a:r>
              <a:r>
                <a:rPr lang="zh-CN" altLang="en-US" sz="800" dirty="0" smtClean="0"/>
                <a:t>个</a:t>
              </a:r>
              <a:r>
                <a:rPr lang="en-US" altLang="zh-CN" sz="800" dirty="0" smtClean="0"/>
                <a:t>chunk</a:t>
              </a:r>
              <a:r>
                <a:rPr lang="zh-CN" altLang="en-US" sz="800" dirty="0" smtClean="0"/>
                <a:t>。</a:t>
              </a:r>
              <a:endParaRPr lang="zh-CN" altLang="en-US" sz="800" dirty="0"/>
            </a:p>
          </p:txBody>
        </p:sp>
        <p:sp>
          <p:nvSpPr>
            <p:cNvPr id="18" name="TextBox 44"/>
            <p:cNvSpPr txBox="1">
              <a:spLocks/>
            </p:cNvSpPr>
            <p:nvPr/>
          </p:nvSpPr>
          <p:spPr bwMode="auto">
            <a:xfrm>
              <a:off x="5510139" y="1589765"/>
              <a:ext cx="828816" cy="20938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r" latinLnBrk="0"/>
              <a:r>
                <a:rPr lang="zh-CN" altLang="en-US" sz="1200" dirty="0" smtClean="0">
                  <a:solidFill>
                    <a:schemeClr val="accent4"/>
                  </a:solidFill>
                  <a:effectLst/>
                  <a:ea typeface="微软雅黑" panose="020B0503020204020204" pitchFamily="34" charset="-122"/>
                </a:rPr>
                <a:t>合成视图文件</a:t>
              </a:r>
              <a:endParaRPr lang="zh-CN" altLang="en-US" sz="1200" dirty="0">
                <a:solidFill>
                  <a:schemeClr val="accent4"/>
                </a:solidFill>
                <a:effectLst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662532" y="462273"/>
            <a:ext cx="333340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工作流程图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9F8EC4D3-B1A5-4EC2-BE0B-AB173D41D1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3571460" y="2859279"/>
            <a:ext cx="6855716" cy="599634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ADC259F-16FE-4B63-8047-CD39662FA9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058600" y="-1348354"/>
            <a:ext cx="6855716" cy="5996349"/>
          </a:xfrm>
          <a:prstGeom prst="rect">
            <a:avLst/>
          </a:prstGeom>
        </p:spPr>
      </p:pic>
      <p:sp>
        <p:nvSpPr>
          <p:cNvPr id="41" name="Right Triangle 3"/>
          <p:cNvSpPr/>
          <p:nvPr/>
        </p:nvSpPr>
        <p:spPr>
          <a:xfrm flipH="1">
            <a:off x="1035226" y="3179265"/>
            <a:ext cx="149330" cy="14933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2" name="TextBox 10"/>
          <p:cNvSpPr txBox="1">
            <a:spLocks/>
          </p:cNvSpPr>
          <p:nvPr/>
        </p:nvSpPr>
        <p:spPr bwMode="auto">
          <a:xfrm>
            <a:off x="247792" y="3113643"/>
            <a:ext cx="828816" cy="209385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normAutofit fontScale="77500" lnSpcReduction="20000"/>
          </a:bodyPr>
          <a:lstStyle/>
          <a:p>
            <a:pPr algn="r" latinLnBrk="0"/>
            <a:r>
              <a:rPr lang="zh-CN" altLang="en-US" sz="1200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建立依赖关系</a:t>
            </a:r>
            <a:endParaRPr lang="zh-CN" altLang="en-US" sz="1200" dirty="0">
              <a:solidFill>
                <a:schemeClr val="accent1"/>
              </a:solidFill>
              <a:effectLst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89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1" grpId="0" animBg="1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风格工作总结汇报PPT模板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11160</TotalTime>
  <Words>2115</Words>
  <Application>Microsoft Macintosh PowerPoint</Application>
  <PresentationFormat>全屏显示(16:9)</PresentationFormat>
  <Paragraphs>307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Agency FB</vt:lpstr>
      <vt:lpstr>-apple-system</vt:lpstr>
      <vt:lpstr>Calibri</vt:lpstr>
      <vt:lpstr>Impact</vt:lpstr>
      <vt:lpstr>Mangal</vt:lpstr>
      <vt:lpstr>Open Sans Light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多边形</dc:title>
  <dc:creator>第一PPT</dc:creator>
  <cp:keywords>www.1ppt.com</cp:keywords>
  <dc:description>www.1ppt.com</dc:description>
  <cp:lastModifiedBy>Microsoft Office 用户</cp:lastModifiedBy>
  <cp:revision>132</cp:revision>
  <dcterms:created xsi:type="dcterms:W3CDTF">2015-12-11T17:46:17Z</dcterms:created>
  <dcterms:modified xsi:type="dcterms:W3CDTF">2018-12-27T12:30:33Z</dcterms:modified>
</cp:coreProperties>
</file>